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sldIdLst>
    <p:sldId id="2147347118" r:id="rId5"/>
    <p:sldId id="256" r:id="rId6"/>
    <p:sldId id="2147347128" r:id="rId7"/>
    <p:sldId id="2147347095" r:id="rId8"/>
    <p:sldId id="2147347125" r:id="rId9"/>
    <p:sldId id="2147347100" r:id="rId10"/>
    <p:sldId id="2147347126" r:id="rId11"/>
    <p:sldId id="2147347127" r:id="rId12"/>
    <p:sldId id="2147347123" r:id="rId13"/>
    <p:sldId id="2147347105" r:id="rId14"/>
    <p:sldId id="2147347097" r:id="rId15"/>
    <p:sldId id="2147347119" r:id="rId16"/>
    <p:sldId id="2147347106" r:id="rId17"/>
    <p:sldId id="2147347129" r:id="rId18"/>
    <p:sldId id="2147347108" r:id="rId19"/>
    <p:sldId id="2147347109" r:id="rId20"/>
    <p:sldId id="2147347121" r:id="rId21"/>
    <p:sldId id="2147347111" r:id="rId22"/>
    <p:sldId id="2147347112" r:id="rId23"/>
    <p:sldId id="2147347116" r:id="rId24"/>
    <p:sldId id="2147347117" r:id="rId25"/>
    <p:sldId id="2147347122" r:id="rId26"/>
    <p:sldId id="214734711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864" userDrawn="1">
          <p15:clr>
            <a:srgbClr val="A4A3A4"/>
          </p15:clr>
        </p15:guide>
        <p15:guide id="3" pos="240" userDrawn="1">
          <p15:clr>
            <a:srgbClr val="A4A3A4"/>
          </p15:clr>
        </p15:guide>
        <p15:guide id="4" pos="144" userDrawn="1">
          <p15:clr>
            <a:srgbClr val="A4A3A4"/>
          </p15:clr>
        </p15:guide>
        <p15:guide id="5" pos="7104" userDrawn="1">
          <p15:clr>
            <a:srgbClr val="A4A3A4"/>
          </p15:clr>
        </p15:guide>
        <p15:guide id="6" pos="6816" userDrawn="1">
          <p15:clr>
            <a:srgbClr val="A4A3A4"/>
          </p15:clr>
        </p15:guide>
        <p15:guide id="7"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Gadway" initials="JG" lastIdx="14" clrIdx="0">
    <p:extLst>
      <p:ext uri="{19B8F6BF-5375-455C-9EA6-DF929625EA0E}">
        <p15:presenceInfo xmlns:p15="http://schemas.microsoft.com/office/powerpoint/2012/main" userId="7b233a4b44deec10" providerId="Windows Live"/>
      </p:ext>
    </p:extLst>
  </p:cmAuthor>
  <p:cmAuthor id="2" name="Nikki Starrett" initials="NS" lastIdx="3" clrIdx="1">
    <p:extLst>
      <p:ext uri="{19B8F6BF-5375-455C-9EA6-DF929625EA0E}">
        <p15:presenceInfo xmlns:p15="http://schemas.microsoft.com/office/powerpoint/2012/main" userId="S::starrn@pointclickcare.com::3f5026d0-811a-40d6-aad5-107eda908db6" providerId="AD"/>
      </p:ext>
    </p:extLst>
  </p:cmAuthor>
  <p:cmAuthor id="3" name="Marie Fatouros" initials="MF" lastIdx="9" clrIdx="2">
    <p:extLst>
      <p:ext uri="{19B8F6BF-5375-455C-9EA6-DF929625EA0E}">
        <p15:presenceInfo xmlns:p15="http://schemas.microsoft.com/office/powerpoint/2012/main" userId="S::fatoum@pointclickcare.com::993c84d9-5b24-4fbb-8b08-799beda88c5c" providerId="AD"/>
      </p:ext>
    </p:extLst>
  </p:cmAuthor>
  <p:cmAuthor id="4" name="Sean Ryan" initials="SR" lastIdx="1" clrIdx="3">
    <p:extLst>
      <p:ext uri="{19B8F6BF-5375-455C-9EA6-DF929625EA0E}">
        <p15:presenceInfo xmlns:p15="http://schemas.microsoft.com/office/powerpoint/2012/main" userId="S::ryans@pointclickcare.com::08152582-6d46-46a3-b05b-4caee4322204" providerId="AD"/>
      </p:ext>
    </p:extLst>
  </p:cmAuthor>
  <p:cmAuthor id="5" name="B.J Boyle" initials="BB" lastIdx="1" clrIdx="4">
    <p:extLst>
      <p:ext uri="{19B8F6BF-5375-455C-9EA6-DF929625EA0E}">
        <p15:presenceInfo xmlns:p15="http://schemas.microsoft.com/office/powerpoint/2012/main" userId="S::boylebj@pointclickcare.com::ce7b4999-718f-473b-8fa7-2f460a2c115a" providerId="AD"/>
      </p:ext>
    </p:extLst>
  </p:cmAuthor>
  <p:cmAuthor id="6" name="galvanize" initials="ga" lastIdx="1" clrIdx="5">
    <p:extLst>
      <p:ext uri="{19B8F6BF-5375-455C-9EA6-DF929625EA0E}">
        <p15:presenceInfo xmlns:p15="http://schemas.microsoft.com/office/powerpoint/2012/main" userId="S::galvanize@pointclickcare.com::d74a47e8-87dd-4996-b985-052c2e3ffc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BDA"/>
    <a:srgbClr val="404041"/>
    <a:srgbClr val="F3F3F6"/>
    <a:srgbClr val="97CC00"/>
    <a:srgbClr val="353431"/>
    <a:srgbClr val="A5A5A5"/>
    <a:srgbClr val="4472C4"/>
    <a:srgbClr val="A44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E3A6D-C576-7E8D-4228-894CD810C770}" v="9" dt="2021-05-11T22:31:01.903"/>
    <p1510:client id="{150D558B-0AA7-0C42-A166-CB59F890ABF2}" v="2" dt="2021-05-05T13:04:05.551"/>
    <p1510:client id="{182E8E53-B662-E249-B2B2-6E58E4C4F79D}" v="299" dt="2021-05-07T14:16:56.840"/>
    <p1510:client id="{6CA92BBC-9A1C-914C-C4A9-AF0732CAE52F}" v="4" dt="2021-05-11T21:04:43.771"/>
    <p1510:client id="{7B3FC039-5B8B-4134-BC5E-B2B9F9094E5C}" vWet="2" dt="2021-05-06T01:00:22.903"/>
    <p1510:client id="{8257E3D1-ECD3-D84C-1541-A1104525A960}" v="2" dt="2021-05-12T15:14:37.045"/>
    <p1510:client id="{B8844FDF-E009-36F8-54CC-E278C91E0282}" v="1" dt="2021-05-12T13:41:55.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34"/>
      </p:cViewPr>
      <p:guideLst>
        <p:guide pos="6864"/>
        <p:guide pos="240"/>
        <p:guide pos="144"/>
        <p:guide pos="7104"/>
        <p:guide pos="6816"/>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9C552-5090-D240-BB24-A61D9E417278}"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C1AE3-59D1-5D4B-B3BE-A03F74665BD3}" type="slidenum">
              <a:rPr lang="en-US" smtClean="0"/>
              <a:t>‹#›</a:t>
            </a:fld>
            <a:endParaRPr lang="en-US"/>
          </a:p>
        </p:txBody>
      </p:sp>
    </p:spTree>
    <p:extLst>
      <p:ext uri="{BB962C8B-B14F-4D97-AF65-F5344CB8AC3E}">
        <p14:creationId xmlns:p14="http://schemas.microsoft.com/office/powerpoint/2010/main" val="304919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afp.org/fpm/2002/0900/p45.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ACOs have taken on more financial risk…. And yet, continue to struggle with lack of control over outcomes.</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With healthcare costs rising, stakeholders who have traditionally asked to fund those increases are demanding more accountability.</a:t>
            </a:r>
            <a:r>
              <a:rPr lang="en-CA"/>
              <a:t> </a:t>
            </a:r>
          </a:p>
          <a:p>
            <a:endParaRPr lang="en-CA">
              <a:cs typeface="Calibri" panose="020F0502020204030204"/>
            </a:endParaRPr>
          </a:p>
          <a:p>
            <a:r>
              <a:rPr lang="en-CA" sz="1200" kern="1200">
                <a:solidFill>
                  <a:schemeClr val="tx1"/>
                </a:solidFill>
                <a:effectLst/>
                <a:latin typeface="+mn-lt"/>
                <a:ea typeface="+mn-ea"/>
                <a:cs typeface="+mn-cs"/>
              </a:rPr>
              <a:t>The government and employers alike are pushing back on health plans to add value, get engaged and ensure higher quality at lower costs.</a:t>
            </a:r>
            <a:endParaRPr lang="en-CA"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ACOs face more pressure to reduce readmissions, focus on preventative health and care for at-risk populations while also managing costs.</a:t>
            </a:r>
            <a:endParaRPr lang="en-CA"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To manage that financial risk, you now need to coordinate care and stakeholders beyond your circle of control. You are reliant on external providers such as skilled nursing and home health partners that aren’t part of your ACO, are driven by different incentives and who may operate at varying levels of proficiency - unbeknownst to you until it’s too late.</a:t>
            </a:r>
            <a:endParaRPr lang="en-CA" sz="1200" kern="1200">
              <a:solidFill>
                <a:schemeClr val="tx1"/>
              </a:solidFill>
              <a:effectLst/>
              <a:latin typeface="+mn-lt"/>
              <a:cs typeface="Calibri"/>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1 out of every 3 patients is sent to a specialist each year in the United States. As a result, specialists visits make up more than half of all outpatient visits. (source: https://www.ncbi.nlm.nih.gov/pmc/articles/PMC3160594/)</a:t>
            </a:r>
            <a:r>
              <a:rPr lang="en-CA"/>
              <a:t> </a:t>
            </a:r>
            <a:endParaRPr lang="en-CA" sz="1200" kern="1200">
              <a:solidFill>
                <a:schemeClr val="tx1"/>
              </a:solidFill>
              <a:effectLst/>
              <a:latin typeface="+mn-lt"/>
              <a:cs typeface="Calibri"/>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Yet up to 50% of referring physicians do not know whether their patients see the specialists. (source: https://www.ncbi.nlm.nih.gov/pmc/articles/PMC3160594/)</a:t>
            </a:r>
            <a:endParaRPr lang="en-CA" sz="1200" kern="1200">
              <a:solidFill>
                <a:schemeClr val="tx1"/>
              </a:solidFill>
              <a:effectLst/>
              <a:latin typeface="+mn-lt"/>
              <a:cs typeface="Calibri"/>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70% of specialists receiving patients rate the information they receive from other providers as poor. (source: https://www.ncbi.nlm.nih.gov/pmc/articles/PMC3160594/)</a:t>
            </a:r>
            <a:endParaRPr lang="en-CA" sz="1200" kern="1200">
              <a:solidFill>
                <a:schemeClr val="tx1"/>
              </a:solidFill>
              <a:effectLst/>
              <a:latin typeface="+mn-lt"/>
              <a:cs typeface="Calibri"/>
            </a:endParaRPr>
          </a:p>
          <a:p>
            <a:r>
              <a:rPr lang="en-CA"/>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This broader variety of partners across the care continuum has made care better, but also more complex and harder to coordinate. The old way of chasing down faxes, managing spreadsheets, keeping manual lists and calling every hospital and skilled nursing facility is no longer scalable. To succeed, we need to get case managers off the phone and focused on patient care.</a:t>
            </a:r>
            <a:endParaRPr lang="en-CA" sz="1200" kern="1200">
              <a:solidFill>
                <a:schemeClr val="tx1"/>
              </a:solidFill>
              <a:effectLst/>
              <a:latin typeface="+mn-lt"/>
              <a:cs typeface="Calibri"/>
            </a:endParaRPr>
          </a:p>
          <a:p>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4 staff handling paperwork for every 1 doctor delivering care. (source: </a:t>
            </a:r>
            <a:r>
              <a:rPr lang="en-CA" sz="1200" kern="1200">
                <a:solidFill>
                  <a:schemeClr val="tx1"/>
                </a:solidFill>
                <a:effectLst/>
                <a:latin typeface="+mn-lt"/>
                <a:ea typeface="+mn-ea"/>
                <a:cs typeface="+mn-cs"/>
                <a:hlinkClick r:id="rId3"/>
              </a:rPr>
              <a:t>https://www.aafp.org/fpm/2002/0900/p45.html</a:t>
            </a:r>
            <a:r>
              <a:rPr lang="en-CA" sz="1200" kern="1200">
                <a:solidFill>
                  <a:schemeClr val="tx1"/>
                </a:solidFill>
                <a:effectLst/>
                <a:latin typeface="+mn-lt"/>
                <a:ea typeface="+mn-ea"/>
                <a:cs typeface="+mn-cs"/>
              </a:rPr>
              <a:t>)</a:t>
            </a:r>
            <a:endParaRPr lang="en-CA" sz="1200" kern="1200">
              <a:solidFill>
                <a:schemeClr val="tx1"/>
              </a:solidFill>
              <a:effectLst/>
              <a:latin typeface="+mn-lt"/>
              <a:cs typeface="Calibri"/>
            </a:endParaRPr>
          </a:p>
          <a:p>
            <a:endParaRPr lang="en-CA" sz="1200" kern="1200">
              <a:solidFill>
                <a:schemeClr val="tx1"/>
              </a:solidFill>
              <a:effectLst/>
              <a:latin typeface="+mn-lt"/>
              <a:cs typeface="Calibri"/>
            </a:endParaRPr>
          </a:p>
          <a:p>
            <a:endParaRPr lang="en-CA"/>
          </a:p>
          <a:p>
            <a:r>
              <a:rPr lang="en-CA"/>
              <a:t>Average health system has 18 unique EHRs in use across affiliated providers, making data integration and access difficult and cumbersome.</a:t>
            </a:r>
          </a:p>
          <a:p>
            <a:endParaRPr lang="en-CA"/>
          </a:p>
          <a:p>
            <a:r>
              <a:rPr lang="en-CA" sz="1200" kern="1200">
                <a:solidFill>
                  <a:schemeClr val="tx1"/>
                </a:solidFill>
                <a:effectLst/>
                <a:latin typeface="+mn-lt"/>
                <a:ea typeface="+mn-ea"/>
                <a:cs typeface="+mn-cs"/>
              </a:rPr>
              <a:t>ACOs are on the hook for the patient clinically and financially but lack timely ability to intervene when a patient is off track. A lack of coordination with the third-party care teams essential to the patient’s care is often coupled with limited visibility into patient status and facility performance. Together, these challenges compromise the patient’s clinical outcomes and negatively impact an ACOs performance on value-based contracts.</a:t>
            </a:r>
            <a:endParaRPr lang="en-CA" sz="1200" kern="1200">
              <a:solidFill>
                <a:schemeClr val="tx1"/>
              </a:solidFill>
              <a:effectLst/>
              <a:latin typeface="+mn-lt"/>
              <a:cs typeface="Calibri"/>
            </a:endParaRPr>
          </a:p>
          <a:p>
            <a:r>
              <a:rPr lang="en-CA" b="1"/>
              <a:t> </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This impacts ACOs through higher patient care expenditures in the form of readmissions, ED revisits, inappropriate length of stay, and redundant patient workups.</a:t>
            </a:r>
            <a:endParaRPr lang="en-CA" sz="1200" kern="1200">
              <a:solidFill>
                <a:schemeClr val="tx1"/>
              </a:solidFill>
              <a:effectLst/>
              <a:latin typeface="+mn-lt"/>
              <a:cs typeface="Calibri"/>
            </a:endParaRP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3</a:t>
            </a:fld>
            <a:endParaRPr lang="en-US"/>
          </a:p>
        </p:txBody>
      </p:sp>
    </p:spTree>
    <p:extLst>
      <p:ext uri="{BB962C8B-B14F-4D97-AF65-F5344CB8AC3E}">
        <p14:creationId xmlns:p14="http://schemas.microsoft.com/office/powerpoint/2010/main" val="257596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ACOs have taken on more financial risk…. And yet, continue to struggle with lack of control over outcomes.</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With healthcare costs rising, stakeholders who have traditionally asked to fund those increases are demanding more accountability. </a:t>
            </a:r>
          </a:p>
          <a:p>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The government and employers alike are pushing back on health plans to add value, get engaged and ensure higher quality at lower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ACOs face more pressure to reduce readmissions, focus on preventative health and care for at-risk populations while also managing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To manage that financial risk, you now need to coordinate care and stakeholders beyond your circle of control. You are reliant on external providers such as skilled nursing and home health partners that aren’t part of your ACO, are driven by different incentives and who may operate at varying levels of proficiency - unbeknownst to you until it’s too late.</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1 out of every 3 patients is sent to a specialist each year in the United States. As a result, specialists visits make up more than half of all outpatient visits. (source: https://</a:t>
            </a:r>
            <a:r>
              <a:rPr lang="en-CA" sz="1200" kern="1200" err="1">
                <a:solidFill>
                  <a:schemeClr val="tx1"/>
                </a:solidFill>
                <a:effectLst/>
                <a:latin typeface="+mn-lt"/>
                <a:ea typeface="+mn-ea"/>
                <a:cs typeface="+mn-cs"/>
              </a:rPr>
              <a:t>www.ncbi.nlm.nih.gov</a:t>
            </a:r>
            <a:r>
              <a:rPr lang="en-CA" sz="1200" kern="1200">
                <a:solidFill>
                  <a:schemeClr val="tx1"/>
                </a:solidFill>
                <a:effectLst/>
                <a:latin typeface="+mn-lt"/>
                <a:ea typeface="+mn-ea"/>
                <a:cs typeface="+mn-cs"/>
              </a:rPr>
              <a:t>/</a:t>
            </a:r>
            <a:r>
              <a:rPr lang="en-CA" sz="1200" kern="1200" err="1">
                <a:solidFill>
                  <a:schemeClr val="tx1"/>
                </a:solidFill>
                <a:effectLst/>
                <a:latin typeface="+mn-lt"/>
                <a:ea typeface="+mn-ea"/>
                <a:cs typeface="+mn-cs"/>
              </a:rPr>
              <a:t>pmc</a:t>
            </a:r>
            <a:r>
              <a:rPr lang="en-CA" sz="1200" kern="1200">
                <a:solidFill>
                  <a:schemeClr val="tx1"/>
                </a:solidFill>
                <a:effectLst/>
                <a:latin typeface="+mn-lt"/>
                <a:ea typeface="+mn-ea"/>
                <a:cs typeface="+mn-cs"/>
              </a:rPr>
              <a:t>/articles/PMC3160594/)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Yet up to 50% of referring physicians do not know whether their patients see the specialists. (source: https://</a:t>
            </a:r>
            <a:r>
              <a:rPr lang="en-CA" sz="1200" kern="1200" err="1">
                <a:solidFill>
                  <a:schemeClr val="tx1"/>
                </a:solidFill>
                <a:effectLst/>
                <a:latin typeface="+mn-lt"/>
                <a:ea typeface="+mn-ea"/>
                <a:cs typeface="+mn-cs"/>
              </a:rPr>
              <a:t>www.ncbi.nlm.nih.gov</a:t>
            </a:r>
            <a:r>
              <a:rPr lang="en-CA" sz="1200" kern="1200">
                <a:solidFill>
                  <a:schemeClr val="tx1"/>
                </a:solidFill>
                <a:effectLst/>
                <a:latin typeface="+mn-lt"/>
                <a:ea typeface="+mn-ea"/>
                <a:cs typeface="+mn-cs"/>
              </a:rPr>
              <a:t>/</a:t>
            </a:r>
            <a:r>
              <a:rPr lang="en-CA" sz="1200" kern="1200" err="1">
                <a:solidFill>
                  <a:schemeClr val="tx1"/>
                </a:solidFill>
                <a:effectLst/>
                <a:latin typeface="+mn-lt"/>
                <a:ea typeface="+mn-ea"/>
                <a:cs typeface="+mn-cs"/>
              </a:rPr>
              <a:t>pmc</a:t>
            </a:r>
            <a:r>
              <a:rPr lang="en-CA" sz="1200" kern="1200">
                <a:solidFill>
                  <a:schemeClr val="tx1"/>
                </a:solidFill>
                <a:effectLst/>
                <a:latin typeface="+mn-lt"/>
                <a:ea typeface="+mn-ea"/>
                <a:cs typeface="+mn-cs"/>
              </a:rPr>
              <a:t>/articles/PMC3160594/)</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70% of specialists receiving patients rate the information they receive from other providers as poor. (source: https://</a:t>
            </a:r>
            <a:r>
              <a:rPr lang="en-CA" sz="1200" kern="1200" err="1">
                <a:solidFill>
                  <a:schemeClr val="tx1"/>
                </a:solidFill>
                <a:effectLst/>
                <a:latin typeface="+mn-lt"/>
                <a:ea typeface="+mn-ea"/>
                <a:cs typeface="+mn-cs"/>
              </a:rPr>
              <a:t>www.ncbi.nlm.nih.gov</a:t>
            </a:r>
            <a:r>
              <a:rPr lang="en-CA" sz="1200" kern="1200">
                <a:solidFill>
                  <a:schemeClr val="tx1"/>
                </a:solidFill>
                <a:effectLst/>
                <a:latin typeface="+mn-lt"/>
                <a:ea typeface="+mn-ea"/>
                <a:cs typeface="+mn-cs"/>
              </a:rPr>
              <a:t>/</a:t>
            </a:r>
            <a:r>
              <a:rPr lang="en-CA" sz="1200" kern="1200" err="1">
                <a:solidFill>
                  <a:schemeClr val="tx1"/>
                </a:solidFill>
                <a:effectLst/>
                <a:latin typeface="+mn-lt"/>
                <a:ea typeface="+mn-ea"/>
                <a:cs typeface="+mn-cs"/>
              </a:rPr>
              <a:t>pmc</a:t>
            </a:r>
            <a:r>
              <a:rPr lang="en-CA" sz="1200" kern="1200">
                <a:solidFill>
                  <a:schemeClr val="tx1"/>
                </a:solidFill>
                <a:effectLst/>
                <a:latin typeface="+mn-lt"/>
                <a:ea typeface="+mn-ea"/>
                <a:cs typeface="+mn-cs"/>
              </a:rPr>
              <a:t>/articles/PMC3160594/)</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This broader variety of partners across the care continuum has made care better, but also more complex and harder to coordinate. The old way of chasing down faxes, managing spreadsheets, keeping manual lists and calling every hospital and skilled nursing facility is no longer scalable. To succeed, we need to get case managers off the phone and focused on patient care.</a:t>
            </a:r>
          </a:p>
          <a:p>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4 staff handling paperwork for every 1 doctor delivering care. (source: https://</a:t>
            </a:r>
            <a:r>
              <a:rPr lang="en-CA" sz="1200" kern="1200" err="1">
                <a:solidFill>
                  <a:schemeClr val="tx1"/>
                </a:solidFill>
                <a:effectLst/>
                <a:latin typeface="+mn-lt"/>
                <a:ea typeface="+mn-ea"/>
                <a:cs typeface="+mn-cs"/>
              </a:rPr>
              <a:t>www.aafp.org</a:t>
            </a:r>
            <a:r>
              <a:rPr lang="en-CA" sz="1200" kern="1200">
                <a:solidFill>
                  <a:schemeClr val="tx1"/>
                </a:solidFill>
                <a:effectLst/>
                <a:latin typeface="+mn-lt"/>
                <a:ea typeface="+mn-ea"/>
                <a:cs typeface="+mn-cs"/>
              </a:rPr>
              <a:t>/fpm/2002/0900/p45.html)</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ACOs are on the hook for the patient clinically and financially but lack timely ability to intervene when a patient is off track. A lack of coordination with the third-party care teams essential to the patient’s care is often coupled with limited visibility into patient status and facility performance. Together, these challenges compromise the patient’s clinical outcomes and negatively impact an ACOs performance on value-based contracts.</a:t>
            </a:r>
          </a:p>
          <a:p>
            <a:r>
              <a:rPr lang="en-CA" sz="1200" b="1"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This impacts ACOs through higher patient care expenditures in the form of readmissions, ED revisits, inappropriate length of stay, and redundant patient workups.</a:t>
            </a: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14</a:t>
            </a:fld>
            <a:endParaRPr lang="en-US"/>
          </a:p>
        </p:txBody>
      </p:sp>
    </p:spTree>
    <p:extLst>
      <p:ext uri="{BB962C8B-B14F-4D97-AF65-F5344CB8AC3E}">
        <p14:creationId xmlns:p14="http://schemas.microsoft.com/office/powerpoint/2010/main" val="94051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a:solidFill>
                  <a:schemeClr val="tx1"/>
                </a:solidFill>
                <a:effectLst/>
                <a:latin typeface="+mn-lt"/>
                <a:ea typeface="+mn-ea"/>
                <a:cs typeface="+mn-cs"/>
              </a:rPr>
              <a:t>These costs add up…Readmissions and penalties are huge drivers of cost and inefficiency -- in fact we know that across the US, they add up to over $18 billion a year. </a:t>
            </a:r>
            <a:endParaRPr lang="en-CA" b="0">
              <a:effectLst/>
            </a:endParaRPr>
          </a:p>
          <a:p>
            <a:pPr rtl="0"/>
            <a:br>
              <a:rPr lang="en-CA" b="0">
                <a:effectLst/>
                <a:cs typeface="+mn-lt"/>
              </a:rPr>
            </a:br>
            <a:r>
              <a:rPr lang="en-CA" sz="1200" b="0" i="0" u="none" strike="noStrike" kern="1200">
                <a:solidFill>
                  <a:schemeClr val="tx1"/>
                </a:solidFill>
                <a:effectLst/>
                <a:latin typeface="+mn-lt"/>
                <a:ea typeface="+mn-ea"/>
                <a:cs typeface="+mn-cs"/>
              </a:rPr>
              <a:t>Looking more closely, the key drivers of readmission can be boiled down into three main buckets - each of which can be avoided. </a:t>
            </a:r>
            <a:endParaRPr lang="en-CA" b="0">
              <a:effectLst/>
              <a:cs typeface="Calibri"/>
            </a:endParaRPr>
          </a:p>
          <a:p>
            <a:pPr rtl="0"/>
            <a:endParaRPr lang="en-CA"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1/ Acuity &amp; network management issues:</a:t>
            </a:r>
            <a:endParaRPr lang="en-CA" sz="1200" b="0" i="0" u="none" strike="noStrike" kern="120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i="0" kern="1200">
                <a:solidFill>
                  <a:schemeClr val="tx1"/>
                </a:solidFill>
                <a:effectLst/>
                <a:latin typeface="+mn-lt"/>
                <a:ea typeface="+mn-ea"/>
                <a:cs typeface="+mn-cs"/>
              </a:rPr>
              <a:t>ACOs want to redirect care to lower acuity settings / manage the patient into a lower acuity episode.</a:t>
            </a:r>
            <a:endParaRPr lang="en-CA" sz="1200" b="0" i="0" kern="120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i="0" u="none" strike="noStrike" kern="1200">
                <a:solidFill>
                  <a:schemeClr val="tx1"/>
                </a:solidFill>
                <a:effectLst/>
                <a:latin typeface="+mn-lt"/>
                <a:ea typeface="+mn-ea"/>
                <a:cs typeface="+mn-cs"/>
              </a:rPr>
              <a:t>Unfortunately, without timely data and limited insight into care setting performance it’s hard to partner with the right facilities or understand who is best at serving which types of patients. Oftentimes this can be tracked back to stale CMS data -- 18 months old -- that is out of sync with performance cycles (which range from 3-6 months)</a:t>
            </a:r>
            <a:endParaRPr lang="en-CA" b="0">
              <a:effectLst/>
              <a:cs typeface="Calibri"/>
            </a:endParaRPr>
          </a:p>
          <a:p>
            <a:br>
              <a:rPr lang="en-CA" b="0">
                <a:effectLst/>
                <a:cs typeface="+mn-lt"/>
              </a:rPr>
            </a:br>
            <a:r>
              <a:rPr lang="en-CA" b="0">
                <a:effectLst/>
              </a:rPr>
              <a:t>2. </a:t>
            </a:r>
            <a:r>
              <a:rPr lang="en-CA" sz="1200" b="0" i="0" u="none" strike="noStrike" kern="1200">
                <a:solidFill>
                  <a:schemeClr val="tx1"/>
                </a:solidFill>
                <a:effectLst/>
                <a:latin typeface="+mn-lt"/>
                <a:ea typeface="+mn-ea"/>
                <a:cs typeface="+mn-cs"/>
              </a:rPr>
              <a:t>Failed transitions from acute</a:t>
            </a:r>
            <a:r>
              <a:rPr lang="en-CA"/>
              <a:t> to</a:t>
            </a:r>
            <a:r>
              <a:rPr lang="en-CA" sz="1200" b="0" i="0" u="none" strike="noStrike" kern="1200">
                <a:solidFill>
                  <a:schemeClr val="tx1"/>
                </a:solidFill>
                <a:effectLst/>
                <a:latin typeface="+mn-lt"/>
                <a:ea typeface="+mn-ea"/>
                <a:cs typeface="+mn-cs"/>
              </a:rPr>
              <a:t> post-acute facilities - typically within the first 72 hours - and often driven by issues with medication reconciliation and SNFs lacking actionable information about care plans and orders. </a:t>
            </a:r>
            <a:endParaRPr lang="en-CA" b="0">
              <a:effectLst/>
              <a:cs typeface="Calibri"/>
            </a:endParaRPr>
          </a:p>
          <a:p>
            <a:br>
              <a:rPr lang="en-CA" sz="1200" b="0" i="0" u="none" strike="noStrike" kern="1200">
                <a:effectLst/>
                <a:cs typeface="+mn-lt"/>
              </a:rPr>
            </a:br>
            <a:r>
              <a:rPr lang="en-CA" sz="1200" b="0" i="0" u="none" strike="noStrike" kern="1200">
                <a:solidFill>
                  <a:schemeClr val="tx1"/>
                </a:solidFill>
                <a:effectLst/>
                <a:latin typeface="+mn-lt"/>
                <a:ea typeface="+mn-ea"/>
                <a:cs typeface="+mn-cs"/>
              </a:rPr>
              <a:t>3. Last are the issues that arise in the first 30 days of</a:t>
            </a:r>
            <a:r>
              <a:rPr lang="en-CA"/>
              <a:t> </a:t>
            </a:r>
            <a:r>
              <a:rPr lang="en-CA" sz="1200" b="0" i="0" u="none" strike="noStrike" kern="1200">
                <a:solidFill>
                  <a:schemeClr val="tx1"/>
                </a:solidFill>
                <a:effectLst/>
                <a:latin typeface="+mn-lt"/>
                <a:ea typeface="+mn-ea"/>
                <a:cs typeface="+mn-cs"/>
              </a:rPr>
              <a:t> a stay. ACOs</a:t>
            </a:r>
            <a:r>
              <a:rPr lang="en-CA"/>
              <a:t> </a:t>
            </a:r>
            <a:r>
              <a:rPr lang="en-CA" sz="1200" b="0" i="0" u="none" strike="noStrike" kern="1200">
                <a:solidFill>
                  <a:schemeClr val="tx1"/>
                </a:solidFill>
                <a:effectLst/>
                <a:latin typeface="+mn-lt"/>
                <a:ea typeface="+mn-ea"/>
                <a:cs typeface="+mn-cs"/>
              </a:rPr>
              <a:t> lack insight into patients while in a care setting outside their control. Care managers are unable to answer simple yet important questions like ‘how is my patient doing’ and ‘should I take action’.</a:t>
            </a:r>
            <a:endParaRPr lang="en-CA" sz="1200" b="0" i="0" u="none" strike="noStrike" kern="1200">
              <a:solidFill>
                <a:schemeClr val="tx1"/>
              </a:solidFill>
              <a:effectLst/>
              <a:latin typeface="+mn-lt"/>
              <a:cs typeface="Calibri"/>
            </a:endParaRPr>
          </a:p>
          <a:p>
            <a:br>
              <a:rPr lang="en-CA" b="0">
                <a:effectLst/>
                <a:cs typeface="+mn-lt"/>
              </a:rPr>
            </a:br>
            <a:r>
              <a:rPr lang="en-CA" sz="1200" b="0" i="0" u="none" strike="noStrike" kern="1200">
                <a:solidFill>
                  <a:schemeClr val="tx1"/>
                </a:solidFill>
                <a:effectLst/>
                <a:latin typeface="+mn-lt"/>
                <a:ea typeface="+mn-ea"/>
                <a:cs typeface="+mn-cs"/>
              </a:rPr>
              <a:t>These three factors are placing strain on the relationship between ACOs and care providers, driving up costs and impacting patient outcomes.</a:t>
            </a:r>
            <a:r>
              <a:rPr lang="en-CA"/>
              <a:t> </a:t>
            </a:r>
            <a:endParaRPr lang="en-CA" b="0">
              <a:effectLst/>
              <a:cs typeface="Calibri"/>
            </a:endParaRPr>
          </a:p>
          <a:p>
            <a:br>
              <a:rPr lang="en-CA">
                <a:cs typeface="+mn-lt"/>
              </a:rPr>
            </a:br>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15</a:t>
            </a:fld>
            <a:endParaRPr lang="en-US"/>
          </a:p>
        </p:txBody>
      </p:sp>
    </p:spTree>
    <p:extLst>
      <p:ext uri="{BB962C8B-B14F-4D97-AF65-F5344CB8AC3E}">
        <p14:creationId xmlns:p14="http://schemas.microsoft.com/office/powerpoint/2010/main" val="410742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What's driving these preventable readmissions </a:t>
            </a:r>
            <a:r>
              <a:rPr lang="en-CA" b="0" i="0" u="none" strike="noStrike" kern="1200">
                <a:effectLst/>
              </a:rPr>
              <a:t>costs</a:t>
            </a:r>
            <a:r>
              <a:rPr lang="en-CA"/>
              <a:t>? A lack of transparency</a:t>
            </a:r>
            <a:r>
              <a:rPr lang="en-CA" b="0" i="0" u="none" strike="noStrike" kern="1200">
                <a:effectLst/>
              </a:rPr>
              <a:t> and </a:t>
            </a:r>
            <a:r>
              <a:rPr lang="en-CA"/>
              <a:t>an inability to act </a:t>
            </a:r>
            <a:r>
              <a:rPr lang="en-CA" b="0" i="0" u="none" strike="noStrike" kern="1200">
                <a:effectLst/>
              </a:rPr>
              <a:t>are </a:t>
            </a:r>
            <a:r>
              <a:rPr lang="en-CA"/>
              <a:t>causing patients </a:t>
            </a:r>
            <a:r>
              <a:rPr lang="en-CA" b="0" i="0" u="none" strike="noStrike" kern="1200">
                <a:effectLst/>
              </a:rPr>
              <a:t>to </a:t>
            </a:r>
            <a:r>
              <a:rPr lang="en-CA"/>
              <a:t>fall through </a:t>
            </a:r>
            <a:r>
              <a:rPr lang="en-CA" b="0" i="0" u="none" strike="noStrike" kern="1200">
                <a:effectLst/>
              </a:rPr>
              <a:t>the </a:t>
            </a:r>
            <a:r>
              <a:rPr lang="en-CA"/>
              <a:t>cracks</a:t>
            </a:r>
            <a:r>
              <a:rPr lang="en-CA" b="0" i="0" u="none" strike="noStrike" kern="1200">
                <a:effectLst/>
              </a:rPr>
              <a:t>. </a:t>
            </a:r>
            <a:endParaRPr lang="en-US" b="0">
              <a:effectLst/>
            </a:endParaRPr>
          </a:p>
          <a:p>
            <a:endParaRPr lang="en-CA" b="0">
              <a:effectLst/>
            </a:endParaRPr>
          </a:p>
          <a:p>
            <a:pPr>
              <a:defRPr/>
            </a:pPr>
            <a:r>
              <a:rPr lang="en-CA"/>
              <a:t>Traditional approaches </a:t>
            </a:r>
            <a:r>
              <a:rPr lang="en-CA" b="0" i="0" kern="1200">
                <a:effectLst/>
              </a:rPr>
              <a:t>to </a:t>
            </a:r>
            <a:r>
              <a:rPr lang="en-CA"/>
              <a:t>coordinating </a:t>
            </a:r>
            <a:r>
              <a:rPr lang="en-CA" b="0" i="0" kern="1200">
                <a:effectLst/>
              </a:rPr>
              <a:t>care</a:t>
            </a:r>
            <a:r>
              <a:rPr lang="en-CA" b="0" i="0" u="none" strike="noStrike" kern="1200">
                <a:effectLst/>
              </a:rPr>
              <a:t>, or </a:t>
            </a:r>
            <a:r>
              <a:rPr lang="en-CA"/>
              <a:t>tracking </a:t>
            </a:r>
            <a:r>
              <a:rPr lang="en-CA" b="0" i="0" u="none" strike="noStrike" kern="1200">
                <a:effectLst/>
              </a:rPr>
              <a:t>patients</a:t>
            </a:r>
            <a:r>
              <a:rPr lang="en-CA"/>
              <a:t> are insufficient because they fail to support ACOs in remaining engaged and involved between visits, within visits and across visits</a:t>
            </a:r>
            <a:r>
              <a:rPr lang="en-CA" b="0" i="0" u="none" strike="noStrike" kern="1200">
                <a:effectLst/>
              </a:rPr>
              <a:t>.</a:t>
            </a:r>
            <a:endParaRPr lang="en-US" b="0">
              <a:effectLst/>
            </a:endParaRPr>
          </a:p>
          <a:p>
            <a:endParaRPr lang="en-CA"/>
          </a:p>
          <a:p>
            <a:r>
              <a:rPr lang="en-CA"/>
              <a:t>1</a:t>
            </a:r>
            <a:r>
              <a:rPr lang="en-CA" b="0">
                <a:effectLst/>
              </a:rPr>
              <a:t>. </a:t>
            </a:r>
            <a:r>
              <a:rPr lang="en-CA"/>
              <a:t>During </a:t>
            </a:r>
            <a:r>
              <a:rPr lang="en-CA" b="0" i="0" u="none" strike="noStrike" kern="1200">
                <a:effectLst/>
              </a:rPr>
              <a:t>transitions </a:t>
            </a:r>
            <a:r>
              <a:rPr lang="en-CA"/>
              <a:t>of care between visits</a:t>
            </a:r>
            <a:endParaRPr lang="en-US"/>
          </a:p>
          <a:p>
            <a:pPr marL="171450" indent="-171450">
              <a:buFont typeface="Arial,Sans-Serif"/>
              <a:buChar char="•"/>
            </a:pPr>
            <a:r>
              <a:rPr lang="en-CA"/>
              <a:t>Roughly 1/3rd of preventable readmissions take place in </a:t>
            </a:r>
            <a:r>
              <a:rPr lang="en-CA" b="0" i="0" u="none" strike="noStrike" kern="1200">
                <a:effectLst/>
              </a:rPr>
              <a:t>the first 72 hours </a:t>
            </a:r>
            <a:r>
              <a:rPr lang="en-CA"/>
              <a:t>resulting from a failed transition in care</a:t>
            </a:r>
            <a:endParaRPr lang="en-US"/>
          </a:p>
          <a:p>
            <a:pPr marL="171450" indent="-171450">
              <a:buFont typeface="Arial,Sans-Serif"/>
              <a:buChar char="•"/>
            </a:pPr>
            <a:r>
              <a:rPr lang="en-CA"/>
              <a:t>Medication reconciliation </a:t>
            </a:r>
            <a:r>
              <a:rPr lang="en-CA" b="0" i="0" u="none" strike="noStrike" kern="1200">
                <a:effectLst/>
              </a:rPr>
              <a:t>issues </a:t>
            </a:r>
            <a:r>
              <a:rPr lang="en-CA"/>
              <a:t>delay the delivery of care</a:t>
            </a:r>
            <a:endParaRPr lang="en-US"/>
          </a:p>
          <a:p>
            <a:pPr marL="171450" indent="-171450">
              <a:buFont typeface="Arial,Sans-Serif"/>
              <a:buChar char="•"/>
            </a:pPr>
            <a:r>
              <a:rPr lang="en-CA"/>
              <a:t>Paper based CCD that arrive </a:t>
            </a:r>
            <a:r>
              <a:rPr lang="en-CA" b="0" i="0" u="none" strike="noStrike" kern="1200">
                <a:effectLst/>
              </a:rPr>
              <a:t>with </a:t>
            </a:r>
            <a:r>
              <a:rPr lang="en-CA"/>
              <a:t>or after the patient need to be manually input into the EMR, slowing down </a:t>
            </a:r>
            <a:r>
              <a:rPr lang="en-CA" b="0" i="0" u="none" strike="noStrike" kern="1200">
                <a:effectLst/>
              </a:rPr>
              <a:t>care and </a:t>
            </a:r>
            <a:r>
              <a:rPr lang="en-CA"/>
              <a:t>resulting in clerical errors</a:t>
            </a:r>
            <a:endParaRPr lang="en-US"/>
          </a:p>
          <a:p>
            <a:pPr marL="171450" indent="-171450">
              <a:buFont typeface="Arial,Sans-Serif"/>
              <a:buChar char="•"/>
            </a:pPr>
            <a:r>
              <a:rPr lang="en-CA"/>
              <a:t>Often times, clinical </a:t>
            </a:r>
            <a:r>
              <a:rPr lang="en-CA" b="0" i="0" u="none" strike="noStrike" kern="1200">
                <a:effectLst/>
              </a:rPr>
              <a:t>orders are </a:t>
            </a:r>
            <a:r>
              <a:rPr lang="en-CA"/>
              <a:t>incomplete or fail to arrive altogether leaving care teams to contact </a:t>
            </a:r>
            <a:r>
              <a:rPr lang="en-CA" b="0" i="0" u="none" strike="noStrike" kern="1200">
                <a:effectLst/>
              </a:rPr>
              <a:t>the </a:t>
            </a:r>
            <a:r>
              <a:rPr lang="en-CA"/>
              <a:t>referring facility to gain clarity</a:t>
            </a:r>
            <a:endParaRPr lang="en-US"/>
          </a:p>
          <a:p>
            <a:pPr marL="171450" indent="-171450">
              <a:buFont typeface="Arial,Sans-Serif"/>
              <a:buChar char="•"/>
            </a:pPr>
            <a:endParaRPr lang="en-CA"/>
          </a:p>
          <a:p>
            <a:r>
              <a:rPr lang="en-CA"/>
              <a:t>2. Managing patients within visits</a:t>
            </a:r>
            <a:endParaRPr lang="en-US"/>
          </a:p>
          <a:p>
            <a:pPr marL="228600" indent="-228600">
              <a:buFont typeface="Arial,Sans-Serif"/>
              <a:buChar char="•"/>
            </a:pPr>
            <a:r>
              <a:rPr lang="en-CA"/>
              <a:t>Another 1/3rd of preventable readmissions costs stem from readmissions during </a:t>
            </a:r>
            <a:r>
              <a:rPr lang="en-CA" b="0" i="0" u="none" strike="noStrike" kern="1200">
                <a:effectLst/>
              </a:rPr>
              <a:t>the first 30 days of </a:t>
            </a:r>
            <a:r>
              <a:rPr lang="en-CA"/>
              <a:t>an episode</a:t>
            </a:r>
            <a:endParaRPr lang="en-US"/>
          </a:p>
          <a:p>
            <a:pPr marL="228600" indent="-228600">
              <a:buFont typeface="Arial,Sans-Serif"/>
              <a:buChar char="•"/>
            </a:pPr>
            <a:r>
              <a:rPr lang="en-CA"/>
              <a:t>With case manager and care managers stretched thin, they're often unable to keep track of how their</a:t>
            </a:r>
            <a:r>
              <a:rPr lang="en-CA" b="0" i="0" u="none" strike="noStrike" kern="1200">
                <a:effectLst/>
              </a:rPr>
              <a:t> patients </a:t>
            </a:r>
            <a:r>
              <a:rPr lang="en-CA"/>
              <a:t>are doing when it </a:t>
            </a:r>
            <a:r>
              <a:rPr lang="en-CA" b="0" i="0" u="none" strike="noStrike" kern="1200">
                <a:effectLst/>
              </a:rPr>
              <a:t>a care setting </a:t>
            </a:r>
            <a:r>
              <a:rPr lang="en-CA"/>
              <a:t>like a SNF</a:t>
            </a:r>
            <a:endParaRPr lang="en-US"/>
          </a:p>
          <a:p>
            <a:pPr marL="228600" indent="-228600">
              <a:buFont typeface="Arial,Sans-Serif"/>
              <a:buChar char="•"/>
            </a:pPr>
            <a:r>
              <a:rPr lang="en-CA"/>
              <a:t>Case </a:t>
            </a:r>
            <a:r>
              <a:rPr lang="en-CA" b="0" i="0" u="none" strike="noStrike" kern="1200">
                <a:effectLst/>
              </a:rPr>
              <a:t>managers are </a:t>
            </a:r>
            <a:r>
              <a:rPr lang="en-CA"/>
              <a:t>left phoning, faxing and physically visiting facilities to monitor high risk patients, seriously limiting their ability to manage their full patient population</a:t>
            </a:r>
            <a:endParaRPr lang="en-US"/>
          </a:p>
          <a:p>
            <a:pPr marL="228600" indent="-228600">
              <a:buFont typeface="Arial,Sans-Serif"/>
              <a:buChar char="•"/>
            </a:pPr>
            <a:r>
              <a:rPr lang="en-CA"/>
              <a:t>Even if they do have insights into care,  they're </a:t>
            </a:r>
            <a:r>
              <a:rPr lang="en-CA" b="0" i="0" u="none" strike="noStrike" kern="1200">
                <a:effectLst/>
              </a:rPr>
              <a:t>unable to </a:t>
            </a:r>
            <a:r>
              <a:rPr lang="en-CA"/>
              <a:t>provide direction to care providers or coordinate </a:t>
            </a:r>
            <a:r>
              <a:rPr lang="en"/>
              <a:t>keep all stakeholders </a:t>
            </a:r>
            <a:r>
              <a:rPr lang="en" err="1"/>
              <a:t>i</a:t>
            </a:r>
            <a:r>
              <a:rPr lang="en"/>
              <a:t> with information relevant to decision making</a:t>
            </a:r>
            <a:endParaRPr lang="en-US"/>
          </a:p>
          <a:p>
            <a:pPr marL="228600" indent="-228600">
              <a:buFont typeface="Arial,Sans-Serif"/>
              <a:buChar char="•"/>
            </a:pPr>
            <a:r>
              <a:rPr lang="en"/>
              <a:t>Plus, if a patient is re-admitted to the ER, the ERD </a:t>
            </a:r>
            <a:r>
              <a:rPr lang="en" b="0" i="0" u="none" strike="noStrike" kern="1200">
                <a:effectLst/>
              </a:rPr>
              <a:t>is </a:t>
            </a:r>
            <a:r>
              <a:rPr lang="en"/>
              <a:t>often caught unprepared, unclear of the last delivery meds and left to re-run labs, radiology. This results in higher readmissions </a:t>
            </a:r>
            <a:r>
              <a:rPr lang="en" b="0" i="0" u="none" strike="noStrike" kern="1200">
                <a:effectLst/>
              </a:rPr>
              <a:t>and </a:t>
            </a:r>
            <a:r>
              <a:rPr lang="en"/>
              <a:t>readmission penalties</a:t>
            </a:r>
            <a:endParaRPr lang="en-US"/>
          </a:p>
          <a:p>
            <a:pPr marL="228600" indent="-228600">
              <a:buFont typeface="Arial,Sans-Serif"/>
              <a:buChar char="•"/>
            </a:pPr>
            <a:endParaRPr lang="en"/>
          </a:p>
          <a:p>
            <a:r>
              <a:rPr lang="en"/>
              <a:t>3/ Managing network performance across visits in a network</a:t>
            </a:r>
            <a:endParaRPr lang="en-US" b="0" i="0" u="none" strike="noStrike" kern="1200">
              <a:effectLst/>
              <a:ea typeface="+mn-ea"/>
              <a:cs typeface="+mn-cs"/>
            </a:endParaRPr>
          </a:p>
          <a:p>
            <a:pPr marL="171450" indent="-171450">
              <a:buFont typeface="Arial,Sans-Serif"/>
              <a:buChar char="•"/>
            </a:pPr>
            <a:r>
              <a:rPr lang="en"/>
              <a:t>The last driver of preventable readmissions costs </a:t>
            </a:r>
            <a:r>
              <a:rPr lang="en" b="0" i="0" u="none" strike="noStrike" kern="1200">
                <a:effectLst/>
              </a:rPr>
              <a:t>are </a:t>
            </a:r>
            <a:r>
              <a:rPr lang="en"/>
              <a:t>tied to poor network performance measurement and management</a:t>
            </a:r>
            <a:endParaRPr lang="en-US"/>
          </a:p>
          <a:p>
            <a:pPr marL="171450" indent="-171450">
              <a:buFont typeface="Arial,Sans-Serif"/>
              <a:buChar char="•"/>
            </a:pPr>
            <a:r>
              <a:rPr lang="en"/>
              <a:t>Revenue is lost to network leakage when patients readmit to facilities out of network. Oftentimes, ACOs aren't clear where their patient is...</a:t>
            </a:r>
            <a:endParaRPr lang="en-US"/>
          </a:p>
          <a:p>
            <a:pPr marL="171450" indent="-171450">
              <a:buFont typeface="Arial,Sans-Serif"/>
              <a:buChar char="•"/>
            </a:pPr>
            <a:r>
              <a:rPr lang="en"/>
              <a:t>Performance management is often gauged on CMS data that is 180+ days stale and reliant </a:t>
            </a:r>
            <a:r>
              <a:rPr lang="en" b="0" i="0" u="none" strike="noStrike" kern="1200">
                <a:effectLst/>
              </a:rPr>
              <a:t>on </a:t>
            </a:r>
            <a:r>
              <a:rPr lang="en"/>
              <a:t>self-reported data from partners which can present issues with accuracy</a:t>
            </a:r>
            <a:endParaRPr lang="en-US"/>
          </a:p>
          <a:p>
            <a:pPr marL="171450" indent="-171450">
              <a:buFont typeface="Arial,Sans-Serif"/>
              <a:buChar char="•"/>
            </a:pPr>
            <a:r>
              <a:rPr lang="en"/>
              <a:t>Last, </a:t>
            </a:r>
            <a:r>
              <a:rPr lang="en" b="0" i="0" u="none" strike="noStrike" kern="1200">
                <a:effectLst/>
              </a:rPr>
              <a:t>the </a:t>
            </a:r>
            <a:r>
              <a:rPr lang="en"/>
              <a:t>manual process of updating and sharing spreadsheets </a:t>
            </a:r>
            <a:r>
              <a:rPr lang="en" b="0" i="0" u="none" strike="noStrike" kern="1200">
                <a:effectLst/>
              </a:rPr>
              <a:t>and </a:t>
            </a:r>
            <a:r>
              <a:rPr lang="en"/>
              <a:t>forms is time consuming</a:t>
            </a:r>
            <a:r>
              <a:rPr lang="en" b="0" i="0" u="none" strike="noStrike" kern="1200">
                <a:effectLst/>
              </a:rPr>
              <a:t>, </a:t>
            </a:r>
            <a:r>
              <a:rPr lang="en"/>
              <a:t>taking away from time that could be spent on higher value tasks</a:t>
            </a:r>
            <a:endParaRPr lang="en-US"/>
          </a:p>
          <a:p>
            <a:endParaRPr lang="en-CA" b="0">
              <a:effectLst/>
            </a:endParaRPr>
          </a:p>
          <a:p>
            <a:endParaRPr lang="en-CA">
              <a:cs typeface="Calibri"/>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16</a:t>
            </a:fld>
            <a:endParaRPr lang="en-US"/>
          </a:p>
        </p:txBody>
      </p:sp>
    </p:spTree>
    <p:extLst>
      <p:ext uri="{BB962C8B-B14F-4D97-AF65-F5344CB8AC3E}">
        <p14:creationId xmlns:p14="http://schemas.microsoft.com/office/powerpoint/2010/main" val="153265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In short, delivering value-based care that improves outcomes at a lower cost requires a truly </a:t>
            </a:r>
            <a:r>
              <a:rPr lang="en-CA" sz="1200" b="1" kern="1200">
                <a:solidFill>
                  <a:schemeClr val="tx1"/>
                </a:solidFill>
                <a:effectLst/>
                <a:latin typeface="+mn-lt"/>
                <a:ea typeface="+mn-ea"/>
                <a:cs typeface="+mn-cs"/>
              </a:rPr>
              <a:t>integrated</a:t>
            </a:r>
            <a:r>
              <a:rPr lang="en-CA" sz="1200" kern="1200">
                <a:solidFill>
                  <a:schemeClr val="tx1"/>
                </a:solidFill>
                <a:effectLst/>
                <a:latin typeface="+mn-lt"/>
                <a:ea typeface="+mn-ea"/>
                <a:cs typeface="+mn-cs"/>
              </a:rPr>
              <a:t> </a:t>
            </a:r>
            <a:r>
              <a:rPr lang="en-CA" sz="1200" b="1" i="1" kern="1200">
                <a:solidFill>
                  <a:schemeClr val="tx1"/>
                </a:solidFill>
                <a:effectLst/>
                <a:latin typeface="+mn-lt"/>
                <a:ea typeface="+mn-ea"/>
                <a:cs typeface="+mn-cs"/>
              </a:rPr>
              <a:t>care coordination strategy </a:t>
            </a:r>
            <a:r>
              <a:rPr lang="en-CA" sz="1200" kern="1200">
                <a:solidFill>
                  <a:schemeClr val="tx1"/>
                </a:solidFill>
                <a:effectLst/>
                <a:latin typeface="+mn-lt"/>
                <a:ea typeface="+mn-ea"/>
                <a:cs typeface="+mn-cs"/>
              </a:rPr>
              <a:t>— one that spans the entire care continuum — and that allows ACOs to stay engaged with their vulnerable population across care settings and not only gain deep insight but take action within post-acute episodes.</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An integrated care coordination strategy requires ACOs to be able to synthesize data gathered across care settings, turn it into insight, and </a:t>
            </a:r>
            <a:r>
              <a:rPr lang="en-CA" sz="1200" i="1" u="sng" kern="1200">
                <a:solidFill>
                  <a:schemeClr val="tx1"/>
                </a:solidFill>
                <a:effectLst/>
                <a:latin typeface="+mn-lt"/>
                <a:ea typeface="+mn-ea"/>
                <a:cs typeface="+mn-cs"/>
              </a:rPr>
              <a:t>activate</a:t>
            </a:r>
            <a:r>
              <a:rPr lang="en-CA" sz="1200" kern="1200">
                <a:solidFill>
                  <a:schemeClr val="tx1"/>
                </a:solidFill>
                <a:effectLst/>
                <a:latin typeface="+mn-lt"/>
                <a:ea typeface="+mn-ea"/>
                <a:cs typeface="+mn-cs"/>
              </a:rPr>
              <a:t> those insights in meaningful ways as the patient moves between settings, within care episodes and across the network to help providers make the right decisions.</a:t>
            </a:r>
          </a:p>
          <a:p>
            <a:r>
              <a:rPr lang="en-CA" sz="1200" kern="1200">
                <a:solidFill>
                  <a:schemeClr val="tx1"/>
                </a:solidFill>
                <a:effectLst/>
                <a:latin typeface="+mn-lt"/>
                <a:ea typeface="+mn-ea"/>
                <a:cs typeface="+mn-cs"/>
              </a:rPr>
              <a:t> </a:t>
            </a:r>
          </a:p>
          <a:p>
            <a:r>
              <a:rPr lang="en-CA" sz="1200" b="1" i="1" kern="1200">
                <a:solidFill>
                  <a:schemeClr val="tx1"/>
                </a:solidFill>
                <a:effectLst/>
                <a:latin typeface="+mn-lt"/>
                <a:ea typeface="+mn-ea"/>
                <a:cs typeface="+mn-cs"/>
              </a:rPr>
              <a:t>Identify which patients require attention during an episode</a:t>
            </a:r>
            <a:r>
              <a:rPr lang="en-CA" sz="1200" kern="1200">
                <a:solidFill>
                  <a:schemeClr val="tx1"/>
                </a:solidFill>
                <a:effectLst/>
                <a:latin typeface="+mn-lt"/>
                <a:ea typeface="+mn-ea"/>
                <a:cs typeface="+mn-cs"/>
              </a:rPr>
              <a:t>. Understand how patients are doing with changing conditions and shortlist the patients to focus on based on care pathway progression, predictors of re-admission and activities of daily living</a:t>
            </a:r>
          </a:p>
          <a:p>
            <a:endParaRPr lang="en-CA" sz="1200" b="1" i="1" kern="1200">
              <a:solidFill>
                <a:schemeClr val="tx1"/>
              </a:solidFill>
              <a:effectLst/>
              <a:latin typeface="+mn-lt"/>
              <a:ea typeface="+mn-ea"/>
              <a:cs typeface="+mn-cs"/>
            </a:endParaRPr>
          </a:p>
          <a:p>
            <a:r>
              <a:rPr lang="en-CA" sz="1200" b="1" i="1" kern="1200">
                <a:solidFill>
                  <a:schemeClr val="tx1"/>
                </a:solidFill>
                <a:effectLst/>
                <a:latin typeface="+mn-lt"/>
                <a:ea typeface="+mn-ea"/>
                <a:cs typeface="+mn-cs"/>
              </a:rPr>
              <a:t>Automate which providers are engaged at what time</a:t>
            </a:r>
            <a:r>
              <a:rPr lang="en-CA" sz="1200" kern="1200">
                <a:solidFill>
                  <a:schemeClr val="tx1"/>
                </a:solidFill>
                <a:effectLst/>
                <a:latin typeface="+mn-lt"/>
                <a:ea typeface="+mn-ea"/>
                <a:cs typeface="+mn-cs"/>
              </a:rPr>
              <a:t>. Knowing which stakeholders across the care ecosystem need to be involved and when.</a:t>
            </a:r>
          </a:p>
          <a:p>
            <a:endParaRPr lang="en-CA" sz="1200" b="1" i="1" kern="1200">
              <a:solidFill>
                <a:schemeClr val="tx1"/>
              </a:solidFill>
              <a:effectLst/>
              <a:latin typeface="+mn-lt"/>
              <a:ea typeface="+mn-ea"/>
              <a:cs typeface="+mn-cs"/>
            </a:endParaRPr>
          </a:p>
          <a:p>
            <a:r>
              <a:rPr lang="en-CA" sz="1200" b="1" i="1" kern="1200">
                <a:solidFill>
                  <a:schemeClr val="tx1"/>
                </a:solidFill>
                <a:effectLst/>
                <a:latin typeface="+mn-lt"/>
                <a:ea typeface="+mn-ea"/>
                <a:cs typeface="+mn-cs"/>
              </a:rPr>
              <a:t>Activate relevant insights across care settings</a:t>
            </a:r>
            <a:r>
              <a:rPr lang="en-CA" sz="1200" kern="1200">
                <a:solidFill>
                  <a:schemeClr val="tx1"/>
                </a:solidFill>
                <a:effectLst/>
                <a:latin typeface="+mn-lt"/>
                <a:ea typeface="+mn-ea"/>
                <a:cs typeface="+mn-cs"/>
              </a:rPr>
              <a:t>. Ensure the right stakeholders have the information they need to take proactive action at the point of care during the episode.</a:t>
            </a:r>
          </a:p>
          <a:p>
            <a:endParaRPr lang="en-CA" sz="1200" b="1" i="1" kern="1200">
              <a:solidFill>
                <a:schemeClr val="tx1"/>
              </a:solidFill>
              <a:effectLst/>
              <a:latin typeface="+mn-lt"/>
              <a:ea typeface="+mn-ea"/>
              <a:cs typeface="+mn-cs"/>
            </a:endParaRPr>
          </a:p>
          <a:p>
            <a:r>
              <a:rPr lang="en-CA" sz="1200" b="1" i="1" kern="1200">
                <a:solidFill>
                  <a:schemeClr val="tx1"/>
                </a:solidFill>
                <a:effectLst/>
                <a:latin typeface="+mn-lt"/>
                <a:ea typeface="+mn-ea"/>
                <a:cs typeface="+mn-cs"/>
              </a:rPr>
              <a:t>Work with (not against) the tools &amp; workflows in each care setting</a:t>
            </a:r>
            <a:r>
              <a:rPr lang="en-CA" sz="1200" kern="1200">
                <a:solidFill>
                  <a:schemeClr val="tx1"/>
                </a:solidFill>
                <a:effectLst/>
                <a:latin typeface="+mn-lt"/>
                <a:ea typeface="+mn-ea"/>
                <a:cs typeface="+mn-cs"/>
              </a:rPr>
              <a:t>. Putting the right data and insights at the fingertips of ACOs, health systems and providers. </a:t>
            </a:r>
          </a:p>
          <a:p>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18</a:t>
            </a:fld>
            <a:endParaRPr lang="en-US"/>
          </a:p>
        </p:txBody>
      </p:sp>
    </p:spTree>
    <p:extLst>
      <p:ext uri="{BB962C8B-B14F-4D97-AF65-F5344CB8AC3E}">
        <p14:creationId xmlns:p14="http://schemas.microsoft.com/office/powerpoint/2010/main" val="3443556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need a platform that provides not one, but all three of data, analytics, and workflow to support your needs across, within, and in between patient visits.</a:t>
            </a:r>
          </a:p>
        </p:txBody>
      </p:sp>
      <p:sp>
        <p:nvSpPr>
          <p:cNvPr id="4" name="Slide Number Placeholder 3"/>
          <p:cNvSpPr>
            <a:spLocks noGrp="1"/>
          </p:cNvSpPr>
          <p:nvPr>
            <p:ph type="sldNum" sz="quarter" idx="5"/>
          </p:nvPr>
        </p:nvSpPr>
        <p:spPr/>
        <p:txBody>
          <a:bodyPr/>
          <a:lstStyle/>
          <a:p>
            <a:fld id="{85FC1AE3-59D1-5D4B-B3BE-A03F74665BD3}" type="slidenum">
              <a:rPr lang="en-US" smtClean="0"/>
              <a:t>19</a:t>
            </a:fld>
            <a:endParaRPr lang="en-US"/>
          </a:p>
        </p:txBody>
      </p:sp>
    </p:spTree>
    <p:extLst>
      <p:ext uri="{BB962C8B-B14F-4D97-AF65-F5344CB8AC3E}">
        <p14:creationId xmlns:p14="http://schemas.microsoft.com/office/powerpoint/2010/main" val="106594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coming together of </a:t>
            </a:r>
            <a:r>
              <a:rPr lang="en-US" err="1"/>
              <a:t>PointClickCare</a:t>
            </a:r>
            <a:r>
              <a:rPr lang="en-US"/>
              <a:t> and Collective Medical enables true integrated care coordination.</a:t>
            </a:r>
          </a:p>
          <a:p>
            <a:pPr marL="0" indent="0">
              <a:buFont typeface="Arial" panose="020B0604020202020204" pitchFamily="34" charset="0"/>
              <a:buNone/>
            </a:pPr>
            <a:endParaRPr lang="en-US"/>
          </a:p>
          <a:p>
            <a:pPr marL="0" indent="0">
              <a:buFont typeface="Arial" panose="020B0604020202020204" pitchFamily="34" charset="0"/>
              <a:buNone/>
            </a:pPr>
            <a:r>
              <a:rPr lang="en-US" err="1"/>
              <a:t>PointClickCare</a:t>
            </a:r>
            <a:r>
              <a:rPr lang="en-US"/>
              <a:t> offers the leading senior health information platform comprised of the largest network of post-acute care including skilled nursing and home health </a:t>
            </a:r>
          </a:p>
          <a:p>
            <a:pPr marL="0" indent="0">
              <a:buFont typeface="Arial" panose="020B0604020202020204" pitchFamily="34" charset="0"/>
              <a:buNone/>
            </a:pPr>
            <a:endParaRPr lang="en-US"/>
          </a:p>
          <a:p>
            <a:pPr marL="0" indent="0">
              <a:buFont typeface="Arial" panose="020B0604020202020204" pitchFamily="34" charset="0"/>
              <a:buNone/>
            </a:pPr>
            <a:r>
              <a:rPr lang="en-US"/>
              <a:t>And now with the addition of Collective Medical, we can build on that post-acute network coverage with deep and broad data sets that extend into hospitals, </a:t>
            </a:r>
            <a:r>
              <a:rPr lang="en-US" err="1"/>
              <a:t>behavioural</a:t>
            </a:r>
            <a:r>
              <a:rPr lang="en-US"/>
              <a:t> health, health plans, ACOs and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err="1"/>
              <a:t>PointClickCare</a:t>
            </a:r>
            <a:r>
              <a:rPr lang="en-US"/>
              <a:t> and Collective Medical together allows for real-time notifications, insights and analytics into the clinical workflow that </a:t>
            </a:r>
            <a:r>
              <a:rPr lang="en-US" sz="1200"/>
              <a:t>solves critical care coordination across a highly-distributed network of healthcare providers and payers</a:t>
            </a:r>
          </a:p>
        </p:txBody>
      </p:sp>
      <p:sp>
        <p:nvSpPr>
          <p:cNvPr id="4" name="Slide Number Placeholder 3"/>
          <p:cNvSpPr>
            <a:spLocks noGrp="1"/>
          </p:cNvSpPr>
          <p:nvPr>
            <p:ph type="sldNum" sz="quarter" idx="5"/>
          </p:nvPr>
        </p:nvSpPr>
        <p:spPr/>
        <p:txBody>
          <a:bodyPr/>
          <a:lstStyle/>
          <a:p>
            <a:fld id="{85FC1AE3-59D1-5D4B-B3BE-A03F74665BD3}" type="slidenum">
              <a:rPr lang="en-US" smtClean="0"/>
              <a:t>20</a:t>
            </a:fld>
            <a:endParaRPr lang="en-US"/>
          </a:p>
        </p:txBody>
      </p:sp>
    </p:spTree>
    <p:extLst>
      <p:ext uri="{BB962C8B-B14F-4D97-AF65-F5344CB8AC3E}">
        <p14:creationId xmlns:p14="http://schemas.microsoft.com/office/powerpoint/2010/main" val="390968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the proof.</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C1AE3-59D1-5D4B-B3BE-A03F74665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05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23</a:t>
            </a:fld>
            <a:endParaRPr lang="en-US"/>
          </a:p>
        </p:txBody>
      </p:sp>
    </p:spTree>
    <p:extLst>
      <p:ext uri="{BB962C8B-B14F-4D97-AF65-F5344CB8AC3E}">
        <p14:creationId xmlns:p14="http://schemas.microsoft.com/office/powerpoint/2010/main" val="63910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a:solidFill>
                  <a:schemeClr val="tx1"/>
                </a:solidFill>
                <a:effectLst/>
                <a:latin typeface="+mn-lt"/>
                <a:ea typeface="+mn-ea"/>
                <a:cs typeface="+mn-cs"/>
              </a:rPr>
              <a:t>These costs add up…Readmissions and penalties are huge drivers of cost and inefficiency -- in fact we know that across the US, they add up to over $18 billion a year. </a:t>
            </a:r>
            <a:endParaRPr lang="en-CA" b="0">
              <a:effectLst/>
            </a:endParaRPr>
          </a:p>
          <a:p>
            <a:pPr rtl="0"/>
            <a:br>
              <a:rPr lang="en-CA" b="0">
                <a:effectLst/>
              </a:rPr>
            </a:br>
            <a:r>
              <a:rPr lang="en-CA" sz="1200" b="0" i="0" u="none" strike="noStrike" kern="1200">
                <a:solidFill>
                  <a:schemeClr val="tx1"/>
                </a:solidFill>
                <a:effectLst/>
                <a:latin typeface="+mn-lt"/>
                <a:ea typeface="+mn-ea"/>
                <a:cs typeface="+mn-cs"/>
              </a:rPr>
              <a:t>Looking more closely, the key drivers of readmission can be boiled down into three main buckets - each of which can be avoided. </a:t>
            </a:r>
            <a:endParaRPr lang="en-CA" b="0">
              <a:effectLst/>
            </a:endParaRPr>
          </a:p>
          <a:p>
            <a:pPr rtl="0"/>
            <a:endParaRPr lang="en-CA"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1/ Acuity &amp; network management issues: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i="0" kern="1200">
                <a:solidFill>
                  <a:schemeClr val="tx1"/>
                </a:solidFill>
                <a:effectLst/>
                <a:latin typeface="+mn-lt"/>
                <a:ea typeface="+mn-ea"/>
                <a:cs typeface="+mn-cs"/>
              </a:rPr>
              <a:t>ACOs want to redirect care to lower acuity settings / manage the patient into a lower acuity episode.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i="0" u="none" strike="noStrike" kern="1200">
                <a:solidFill>
                  <a:schemeClr val="tx1"/>
                </a:solidFill>
                <a:effectLst/>
                <a:latin typeface="+mn-lt"/>
                <a:ea typeface="+mn-ea"/>
                <a:cs typeface="+mn-cs"/>
              </a:rPr>
              <a:t>Unfortunately, without timely data and limited insight into care setting performance it’s hard to partner with the right facilities or understand who is best at serving which types of patients. Oftentimes this can be tracked back to stale CMS data -- 18 months old -- that is out of sync with performance cycles (which range from 3-6 months)</a:t>
            </a:r>
            <a:endParaRPr lang="en-CA" b="0">
              <a:effectLst/>
            </a:endParaRPr>
          </a:p>
          <a:p>
            <a:pPr rtl="0"/>
            <a:br>
              <a:rPr lang="en-CA" b="0">
                <a:effectLst/>
              </a:rPr>
            </a:br>
            <a:r>
              <a:rPr lang="en-CA" b="0">
                <a:effectLst/>
              </a:rPr>
              <a:t>2. </a:t>
            </a:r>
            <a:r>
              <a:rPr lang="en-CA" sz="1200" b="0" i="0" u="none" strike="noStrike" kern="1200">
                <a:solidFill>
                  <a:schemeClr val="tx1"/>
                </a:solidFill>
                <a:effectLst/>
                <a:latin typeface="+mn-lt"/>
                <a:ea typeface="+mn-ea"/>
                <a:cs typeface="+mn-cs"/>
              </a:rPr>
              <a:t>Failed transitions from acute post-acute facilities - typically within the first 72 hours - and often driven by issues with medication reconciliation and SNFs lacking actionable information about care plans and orders. </a:t>
            </a:r>
            <a:endParaRPr lang="en-CA" b="0">
              <a:effectLst/>
            </a:endParaRPr>
          </a:p>
          <a:p>
            <a:pPr rtl="0"/>
            <a:br>
              <a:rPr lang="en-CA" sz="1200" b="0" i="0" u="none" strike="noStrike" kern="1200">
                <a:solidFill>
                  <a:schemeClr val="tx1"/>
                </a:solidFill>
                <a:effectLst/>
                <a:latin typeface="+mn-lt"/>
                <a:ea typeface="+mn-ea"/>
                <a:cs typeface="+mn-cs"/>
              </a:rPr>
            </a:br>
            <a:r>
              <a:rPr lang="en-CA" sz="1200" b="0" i="0" u="none" strike="noStrike" kern="1200">
                <a:solidFill>
                  <a:schemeClr val="tx1"/>
                </a:solidFill>
                <a:effectLst/>
                <a:latin typeface="+mn-lt"/>
                <a:ea typeface="+mn-ea"/>
                <a:cs typeface="+mn-cs"/>
              </a:rPr>
              <a:t>3. Last are the issues that arise in the first 30 days of  a stay. ACOs  lack insight into patients while in a care setting outside their control. Care managers are unable to answer simple yet important questions like ‘how is my patient doing’ and ‘should I take action’.</a:t>
            </a:r>
          </a:p>
          <a:p>
            <a:pPr rtl="0"/>
            <a:br>
              <a:rPr lang="en-CA" b="0">
                <a:effectLst/>
              </a:rPr>
            </a:br>
            <a:r>
              <a:rPr lang="en-CA" sz="1200" b="0" i="0" u="none" strike="noStrike" kern="1200">
                <a:solidFill>
                  <a:schemeClr val="tx1"/>
                </a:solidFill>
                <a:effectLst/>
                <a:latin typeface="+mn-lt"/>
                <a:ea typeface="+mn-ea"/>
                <a:cs typeface="+mn-cs"/>
              </a:rPr>
              <a:t>These three factors are placing strain on the relationship between ACOs and care providers, driving up costs and impacting patient outcomes. </a:t>
            </a:r>
            <a:endParaRPr lang="en-CA" b="0">
              <a:effectLst/>
            </a:endParaRPr>
          </a:p>
          <a:p>
            <a:br>
              <a:rPr lang="en-CA"/>
            </a:br>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4</a:t>
            </a:fld>
            <a:endParaRPr lang="en-US"/>
          </a:p>
        </p:txBody>
      </p:sp>
    </p:spTree>
    <p:extLst>
      <p:ext uri="{BB962C8B-B14F-4D97-AF65-F5344CB8AC3E}">
        <p14:creationId xmlns:p14="http://schemas.microsoft.com/office/powerpoint/2010/main" val="178814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What's driving these preventable readmissions costs? A lack of transparency and an inability to act are causing patients to fall through the cracks. </a:t>
            </a:r>
            <a:endParaRPr lang="en-US"/>
          </a:p>
          <a:p>
            <a:endParaRPr lang="en-CA"/>
          </a:p>
          <a:p>
            <a:r>
              <a:rPr lang="en-CA"/>
              <a:t>Traditional approaches to coordinating care, or tracking patients are insufficient because they fail to support ACOs in remaining engaged and involved between visits, within visits and across visits.</a:t>
            </a:r>
            <a:endParaRPr lang="en-US"/>
          </a:p>
          <a:p>
            <a:endParaRPr lang="en-CA"/>
          </a:p>
          <a:p>
            <a:r>
              <a:rPr lang="en-CA"/>
              <a:t>1. During transitions of care between visits</a:t>
            </a:r>
            <a:endParaRPr lang="en-US"/>
          </a:p>
          <a:p>
            <a:pPr marL="171450" indent="-171450">
              <a:buFont typeface="Arial,Sans-Serif"/>
              <a:buChar char="•"/>
            </a:pPr>
            <a:r>
              <a:rPr lang="en-CA"/>
              <a:t>Roughly 1/3rd of preventable readmissions take place in the first 72 hours resulting from a failed transition in care</a:t>
            </a:r>
            <a:endParaRPr lang="en-US"/>
          </a:p>
          <a:p>
            <a:pPr marL="171450" indent="-171450">
              <a:buFont typeface="Arial,Sans-Serif"/>
              <a:buChar char="•"/>
            </a:pPr>
            <a:r>
              <a:rPr lang="en-CA"/>
              <a:t>Medication reconciliation issues delay the delivery of care</a:t>
            </a:r>
            <a:endParaRPr lang="en-US"/>
          </a:p>
          <a:p>
            <a:pPr marL="171450" indent="-171450">
              <a:buFont typeface="Arial,Sans-Serif"/>
              <a:buChar char="•"/>
            </a:pPr>
            <a:r>
              <a:rPr lang="en-CA"/>
              <a:t>Paper based CCD that arrive with or after the patient need to be manually input into the EMR, slowing down care and resulting in clerical errors</a:t>
            </a:r>
            <a:endParaRPr lang="en-US"/>
          </a:p>
          <a:p>
            <a:pPr marL="171450" indent="-171450">
              <a:buFont typeface="Arial,Sans-Serif"/>
              <a:buChar char="•"/>
            </a:pPr>
            <a:r>
              <a:rPr lang="en-CA"/>
              <a:t>Often times, clinical orders are incomplete or fail to arrive altogether leaving care teams to contact the referring facility to gain clarity</a:t>
            </a:r>
            <a:endParaRPr lang="en-US"/>
          </a:p>
          <a:p>
            <a:pPr marL="171450" indent="-171450">
              <a:buFont typeface="Arial,Sans-Serif"/>
              <a:buChar char="•"/>
            </a:pPr>
            <a:endParaRPr lang="en-CA"/>
          </a:p>
          <a:p>
            <a:r>
              <a:rPr lang="en-CA"/>
              <a:t>2. Managing patients within visits</a:t>
            </a:r>
            <a:endParaRPr lang="en-US"/>
          </a:p>
          <a:p>
            <a:pPr marL="228600" indent="-228600">
              <a:buFont typeface="Arial,Sans-Serif"/>
              <a:buChar char="•"/>
            </a:pPr>
            <a:r>
              <a:rPr lang="en-CA"/>
              <a:t>Another 1/3rd of preventable readmissions costs stem from readmissions during the first 30 days of an episode</a:t>
            </a:r>
            <a:endParaRPr lang="en-US"/>
          </a:p>
          <a:p>
            <a:pPr marL="228600" indent="-228600">
              <a:buFont typeface="Arial,Sans-Serif"/>
              <a:buChar char="•"/>
            </a:pPr>
            <a:r>
              <a:rPr lang="en-CA"/>
              <a:t>With case manager and care managers stretched thin, they're often unable to keep track of how their patients are doing when it a care setting like a SNF</a:t>
            </a:r>
            <a:endParaRPr lang="en-US"/>
          </a:p>
          <a:p>
            <a:pPr marL="228600" indent="-228600">
              <a:buFont typeface="Arial,Sans-Serif"/>
              <a:buChar char="•"/>
            </a:pPr>
            <a:r>
              <a:rPr lang="en-CA"/>
              <a:t>Case managers are left phoning, faxing and physically visiting facilities to monitor high risk patients, seriously limiting their ability to manage their full patient population</a:t>
            </a:r>
            <a:endParaRPr lang="en-US"/>
          </a:p>
          <a:p>
            <a:pPr marL="228600" indent="-228600">
              <a:buFont typeface="Arial,Sans-Serif"/>
              <a:buChar char="•"/>
            </a:pPr>
            <a:r>
              <a:rPr lang="en-CA"/>
              <a:t>Even if they do have insights into care,  they're unable to provide direction to care providers or coordinate </a:t>
            </a:r>
            <a:r>
              <a:rPr lang="en"/>
              <a:t>keep all stakeholders </a:t>
            </a:r>
            <a:r>
              <a:rPr lang="en" err="1"/>
              <a:t>i</a:t>
            </a:r>
            <a:r>
              <a:rPr lang="en"/>
              <a:t> with information relevant to decision making</a:t>
            </a:r>
            <a:endParaRPr lang="en-US"/>
          </a:p>
          <a:p>
            <a:pPr marL="228600" indent="-228600">
              <a:buFont typeface="Arial,Sans-Serif"/>
              <a:buChar char="•"/>
            </a:pPr>
            <a:r>
              <a:rPr lang="en"/>
              <a:t>Plus, if a patient is re-admitted to the ER, the ERD is often caught unprepared, unclear of the last delivery meds and left to re-run labs, radiology. This results in higher readmissions and readmission penalties</a:t>
            </a:r>
            <a:endParaRPr lang="en-US"/>
          </a:p>
          <a:p>
            <a:pPr marL="228600" indent="-228600">
              <a:buFont typeface="Arial,Sans-Serif"/>
              <a:buChar char="•"/>
            </a:pPr>
            <a:endParaRPr lang="en"/>
          </a:p>
          <a:p>
            <a:r>
              <a:rPr lang="en"/>
              <a:t>3/ Managing network performance across visits in a network</a:t>
            </a:r>
            <a:endParaRPr lang="en-US"/>
          </a:p>
          <a:p>
            <a:pPr marL="171450" indent="-171450">
              <a:buFont typeface="Arial,Sans-Serif"/>
              <a:buChar char="•"/>
            </a:pPr>
            <a:r>
              <a:rPr lang="en"/>
              <a:t>The last driver of preventable readmissions costs are tied to poor network performance measurement and management</a:t>
            </a:r>
            <a:endParaRPr lang="en-US"/>
          </a:p>
          <a:p>
            <a:pPr marL="171450" indent="-171450">
              <a:buFont typeface="Arial,Sans-Serif"/>
              <a:buChar char="•"/>
            </a:pPr>
            <a:r>
              <a:rPr lang="en"/>
              <a:t>Revenue is lost to network leakage when patients readmit to facilities out of network. Oftentimes, ACOs aren't clear where their patient is...</a:t>
            </a:r>
            <a:endParaRPr lang="en-US"/>
          </a:p>
          <a:p>
            <a:pPr marL="171450" indent="-171450">
              <a:buFont typeface="Arial,Sans-Serif"/>
              <a:buChar char="•"/>
            </a:pPr>
            <a:r>
              <a:rPr lang="en"/>
              <a:t>Performance management is often gauged on CMS data that is 180+ days stale and reliant on self-reported data from partners which can present issues with accuracy</a:t>
            </a:r>
            <a:endParaRPr lang="en-US"/>
          </a:p>
          <a:p>
            <a:pPr marL="171450" indent="-171450">
              <a:buFont typeface="Arial,Sans-Serif"/>
              <a:buChar char="•"/>
            </a:pPr>
            <a:r>
              <a:rPr lang="en"/>
              <a:t>Last, the manual process of updating and sharing spreadsheets and forms is time consuming, taking away from time that could be spent on higher value tasks</a:t>
            </a:r>
            <a:endParaRPr lang="en-US"/>
          </a:p>
          <a:p>
            <a:endParaRPr lang="en-CA"/>
          </a:p>
          <a:p>
            <a:endParaRPr lang="en-CA">
              <a:cs typeface="Calibri"/>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5</a:t>
            </a:fld>
            <a:endParaRPr lang="en-US"/>
          </a:p>
        </p:txBody>
      </p:sp>
    </p:spTree>
    <p:extLst>
      <p:ext uri="{BB962C8B-B14F-4D97-AF65-F5344CB8AC3E}">
        <p14:creationId xmlns:p14="http://schemas.microsoft.com/office/powerpoint/2010/main" val="354861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Some disclaimer:  Based on the outside view….</a:t>
            </a:r>
          </a:p>
          <a:p>
            <a:r>
              <a:rPr lang="en-US">
                <a:cs typeface="Calibri"/>
              </a:rPr>
              <a:t>Personalize to the prospect, selecting key metrics, opportunities, and priorities from the messaging menu.</a:t>
            </a:r>
          </a:p>
        </p:txBody>
      </p:sp>
      <p:sp>
        <p:nvSpPr>
          <p:cNvPr id="4" name="Slide Number Placeholder 3"/>
          <p:cNvSpPr>
            <a:spLocks noGrp="1"/>
          </p:cNvSpPr>
          <p:nvPr>
            <p:ph type="sldNum" sz="quarter" idx="5"/>
          </p:nvPr>
        </p:nvSpPr>
        <p:spPr/>
        <p:txBody>
          <a:bodyPr/>
          <a:lstStyle/>
          <a:p>
            <a:fld id="{85FC1AE3-59D1-5D4B-B3BE-A03F74665BD3}" type="slidenum">
              <a:rPr lang="en-US" smtClean="0"/>
              <a:t>6</a:t>
            </a:fld>
            <a:endParaRPr lang="en-US"/>
          </a:p>
        </p:txBody>
      </p:sp>
    </p:spTree>
    <p:extLst>
      <p:ext uri="{BB962C8B-B14F-4D97-AF65-F5344CB8AC3E}">
        <p14:creationId xmlns:p14="http://schemas.microsoft.com/office/powerpoint/2010/main" val="285629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Delivering value-based care that improves outcomes at a lower cost requires a truly </a:t>
            </a:r>
            <a:r>
              <a:rPr lang="en-CA" sz="1200" b="1" kern="1200">
                <a:solidFill>
                  <a:schemeClr val="tx1"/>
                </a:solidFill>
                <a:effectLst/>
                <a:latin typeface="+mn-lt"/>
                <a:ea typeface="+mn-ea"/>
                <a:cs typeface="+mn-cs"/>
              </a:rPr>
              <a:t>integrated</a:t>
            </a:r>
            <a:r>
              <a:rPr lang="en-CA" sz="1200" kern="1200">
                <a:solidFill>
                  <a:schemeClr val="tx1"/>
                </a:solidFill>
                <a:effectLst/>
                <a:latin typeface="+mn-lt"/>
                <a:ea typeface="+mn-ea"/>
                <a:cs typeface="+mn-cs"/>
              </a:rPr>
              <a:t> </a:t>
            </a:r>
            <a:r>
              <a:rPr lang="en-CA" sz="1200" b="1" i="1" kern="1200">
                <a:solidFill>
                  <a:schemeClr val="tx1"/>
                </a:solidFill>
                <a:effectLst/>
                <a:latin typeface="+mn-lt"/>
                <a:ea typeface="+mn-ea"/>
                <a:cs typeface="+mn-cs"/>
              </a:rPr>
              <a:t>care coordination strategy </a:t>
            </a:r>
            <a:r>
              <a:rPr lang="en-CA" sz="1200" kern="1200">
                <a:solidFill>
                  <a:schemeClr val="tx1"/>
                </a:solidFill>
                <a:effectLst/>
                <a:latin typeface="+mn-lt"/>
                <a:ea typeface="+mn-ea"/>
                <a:cs typeface="+mn-cs"/>
              </a:rPr>
              <a:t>— one that spans the entire care continuum — and that allows ACOs to stay engaged with their vulnerable population across care settings and not only gain deep insight but take action within post-acute episodes.</a:t>
            </a:r>
          </a:p>
          <a:p>
            <a:r>
              <a:rPr lang="en-CA"/>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An integrated care coordination strategy requires ACOs to be able to synthesize data gathered across care settings, turn it into insight, and </a:t>
            </a:r>
            <a:r>
              <a:rPr lang="en-CA" sz="1200" i="1" u="sng" kern="1200">
                <a:solidFill>
                  <a:schemeClr val="tx1"/>
                </a:solidFill>
                <a:effectLst/>
                <a:latin typeface="+mn-lt"/>
                <a:ea typeface="+mn-ea"/>
                <a:cs typeface="+mn-cs"/>
              </a:rPr>
              <a:t>activate</a:t>
            </a:r>
            <a:r>
              <a:rPr lang="en-CA" sz="1200" kern="1200">
                <a:solidFill>
                  <a:schemeClr val="tx1"/>
                </a:solidFill>
                <a:effectLst/>
                <a:latin typeface="+mn-lt"/>
                <a:ea typeface="+mn-ea"/>
                <a:cs typeface="+mn-cs"/>
              </a:rPr>
              <a:t> those insights in meaningful ways as the patient moves between settings, within care episodes and across the network to help providers make the right decisions</a:t>
            </a:r>
            <a:r>
              <a:rPr lang="en-CA"/>
              <a:t> to optimize clincial and financial outcomes</a:t>
            </a:r>
            <a:r>
              <a:rPr lang="en-CA" sz="1200" kern="1200">
                <a:solidFill>
                  <a:schemeClr val="tx1"/>
                </a:solidFill>
                <a:effectLst/>
                <a:latin typeface="+mn-lt"/>
                <a:ea typeface="+mn-ea"/>
                <a:cs typeface="+mn-cs"/>
              </a:rPr>
              <a:t>.</a:t>
            </a:r>
          </a:p>
          <a:p>
            <a:r>
              <a:rPr lang="en-CA"/>
              <a:t> </a:t>
            </a:r>
            <a:endParaRPr lang="en-CA" sz="1200" kern="1200">
              <a:solidFill>
                <a:schemeClr val="tx1"/>
              </a:solidFill>
              <a:effectLst/>
              <a:latin typeface="+mn-lt"/>
              <a:cs typeface="Calibri"/>
            </a:endParaRPr>
          </a:p>
          <a:p>
            <a:r>
              <a:rPr lang="en-CA" sz="1200" b="1" i="1" kern="1200">
                <a:solidFill>
                  <a:schemeClr val="tx1"/>
                </a:solidFill>
                <a:effectLst/>
                <a:latin typeface="+mn-lt"/>
                <a:ea typeface="+mn-ea"/>
                <a:cs typeface="+mn-cs"/>
              </a:rPr>
              <a:t>Identify which patients require attention during an episode</a:t>
            </a:r>
            <a:r>
              <a:rPr lang="en-CA" sz="1200" kern="1200">
                <a:solidFill>
                  <a:schemeClr val="tx1"/>
                </a:solidFill>
                <a:effectLst/>
                <a:latin typeface="+mn-lt"/>
                <a:ea typeface="+mn-ea"/>
                <a:cs typeface="+mn-cs"/>
              </a:rPr>
              <a:t>. Understand how patients are doing with changing conditions and shortlist the patients to focus on based on care pathway progression, predictors of re-admission and activities of daily living</a:t>
            </a:r>
          </a:p>
          <a:p>
            <a:endParaRPr lang="en-CA" sz="1200" b="1" i="1" kern="1200">
              <a:solidFill>
                <a:schemeClr val="tx1"/>
              </a:solidFill>
              <a:effectLst/>
              <a:latin typeface="+mn-lt"/>
              <a:ea typeface="+mn-ea"/>
              <a:cs typeface="+mn-cs"/>
            </a:endParaRPr>
          </a:p>
          <a:p>
            <a:r>
              <a:rPr lang="en-CA" sz="1200" b="1" i="1" kern="1200">
                <a:solidFill>
                  <a:schemeClr val="tx1"/>
                </a:solidFill>
                <a:effectLst/>
                <a:latin typeface="+mn-lt"/>
                <a:ea typeface="+mn-ea"/>
                <a:cs typeface="+mn-cs"/>
              </a:rPr>
              <a:t>Automate which providers are engaged at what time</a:t>
            </a:r>
            <a:r>
              <a:rPr lang="en-CA" sz="1200" kern="1200">
                <a:solidFill>
                  <a:schemeClr val="tx1"/>
                </a:solidFill>
                <a:effectLst/>
                <a:latin typeface="+mn-lt"/>
                <a:ea typeface="+mn-ea"/>
                <a:cs typeface="+mn-cs"/>
              </a:rPr>
              <a:t>. Knowing which stakeholders across the care ecosystem need to be involved and when.</a:t>
            </a:r>
          </a:p>
          <a:p>
            <a:endParaRPr lang="en-CA" sz="1200" b="1" i="1" kern="1200">
              <a:solidFill>
                <a:schemeClr val="tx1"/>
              </a:solidFill>
              <a:effectLst/>
              <a:latin typeface="+mn-lt"/>
              <a:ea typeface="+mn-ea"/>
              <a:cs typeface="+mn-cs"/>
            </a:endParaRPr>
          </a:p>
          <a:p>
            <a:r>
              <a:rPr lang="en-CA" sz="1200" b="1" i="1" kern="1200">
                <a:solidFill>
                  <a:schemeClr val="tx1"/>
                </a:solidFill>
                <a:effectLst/>
                <a:latin typeface="+mn-lt"/>
                <a:ea typeface="+mn-ea"/>
                <a:cs typeface="+mn-cs"/>
              </a:rPr>
              <a:t>Activate relevant insights across care settings</a:t>
            </a:r>
            <a:r>
              <a:rPr lang="en-CA" sz="1200" kern="1200">
                <a:solidFill>
                  <a:schemeClr val="tx1"/>
                </a:solidFill>
                <a:effectLst/>
                <a:latin typeface="+mn-lt"/>
                <a:ea typeface="+mn-ea"/>
                <a:cs typeface="+mn-cs"/>
              </a:rPr>
              <a:t>. Ensure the right stakeholders have the information they need to take proactive action at the point of care during the episode.</a:t>
            </a:r>
          </a:p>
          <a:p>
            <a:endParaRPr lang="en-CA" sz="1200" b="1" i="1" kern="1200">
              <a:solidFill>
                <a:schemeClr val="tx1"/>
              </a:solidFill>
              <a:effectLst/>
              <a:latin typeface="+mn-lt"/>
              <a:ea typeface="+mn-ea"/>
              <a:cs typeface="+mn-cs"/>
            </a:endParaRPr>
          </a:p>
          <a:p>
            <a:r>
              <a:rPr lang="en-CA" sz="1200" b="1" i="1" kern="1200">
                <a:solidFill>
                  <a:schemeClr val="tx1"/>
                </a:solidFill>
                <a:effectLst/>
                <a:latin typeface="+mn-lt"/>
                <a:ea typeface="+mn-ea"/>
                <a:cs typeface="+mn-cs"/>
              </a:rPr>
              <a:t>Work with (not against) the tools &amp; workflows in each care setting</a:t>
            </a:r>
            <a:r>
              <a:rPr lang="en-CA" sz="1200" kern="1200">
                <a:solidFill>
                  <a:schemeClr val="tx1"/>
                </a:solidFill>
                <a:effectLst/>
                <a:latin typeface="+mn-lt"/>
                <a:ea typeface="+mn-ea"/>
                <a:cs typeface="+mn-cs"/>
              </a:rPr>
              <a:t>. Putting the right data and insights at the fingertips of ACOs, health systems and providers. </a:t>
            </a:r>
          </a:p>
          <a:p>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7</a:t>
            </a:fld>
            <a:endParaRPr lang="en-US"/>
          </a:p>
        </p:txBody>
      </p:sp>
    </p:spTree>
    <p:extLst>
      <p:ext uri="{BB962C8B-B14F-4D97-AF65-F5344CB8AC3E}">
        <p14:creationId xmlns:p14="http://schemas.microsoft.com/office/powerpoint/2010/main" val="133450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need a platform that provides not one, but all three of data, analytics, and workflow to support your needs across, within, and in between patient visits.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Roboto Light" panose="02000000000000000000" pitchFamily="2" charset="0"/>
                <a:ea typeface="Roboto Light" panose="02000000000000000000" pitchFamily="2" charset="0"/>
              </a:rPr>
              <a:t>Care transitions </a:t>
            </a:r>
            <a:r>
              <a:rPr lang="en-US" sz="1200" b="1">
                <a:solidFill>
                  <a:schemeClr val="accent2"/>
                </a:solidFill>
                <a:latin typeface="Roboto Light" panose="02000000000000000000" pitchFamily="2" charset="0"/>
                <a:ea typeface="Roboto Light" panose="02000000000000000000" pitchFamily="2" charset="0"/>
              </a:rPr>
              <a:t>between visits</a:t>
            </a:r>
          </a:p>
          <a:p>
            <a:pPr algn="l">
              <a:lnSpc>
                <a:spcPct val="150000"/>
              </a:lnSpc>
            </a:pPr>
            <a:r>
              <a:rPr lang="en-US" sz="1200" b="0">
                <a:solidFill>
                  <a:schemeClr val="tx2"/>
                </a:solidFill>
                <a:latin typeface="Roboto Light" panose="02000000000000000000" pitchFamily="2" charset="0"/>
                <a:ea typeface="Roboto Light" panose="02000000000000000000" pitchFamily="2" charset="0"/>
              </a:rPr>
              <a:t>Referral &amp; transition management</a:t>
            </a:r>
          </a:p>
          <a:p>
            <a:pPr algn="l">
              <a:lnSpc>
                <a:spcPct val="150000"/>
              </a:lnSpc>
            </a:pPr>
            <a:r>
              <a:rPr lang="en-CA" sz="1200" b="0">
                <a:solidFill>
                  <a:schemeClr val="tx2"/>
                </a:solidFill>
                <a:latin typeface="Roboto Light"/>
                <a:ea typeface="Roboto Light"/>
              </a:rPr>
              <a:t>Real-time clinical data exchange</a:t>
            </a:r>
          </a:p>
          <a:p>
            <a:pPr algn="l">
              <a:lnSpc>
                <a:spcPct val="150000"/>
              </a:lnSpc>
            </a:pPr>
            <a:r>
              <a:rPr lang="en-CA" sz="1200" b="0">
                <a:solidFill>
                  <a:schemeClr val="tx2"/>
                </a:solidFill>
                <a:latin typeface="Roboto Light"/>
                <a:ea typeface="Roboto Light"/>
              </a:rPr>
              <a:t>Incoming patient notifications</a:t>
            </a:r>
            <a:endParaRPr lang="en-CA" sz="1200" b="0">
              <a:solidFill>
                <a:schemeClr val="tx2"/>
              </a:solidFill>
              <a:latin typeface="Roboto Light" panose="02000000000000000000" pitchFamily="2" charset="0"/>
              <a:ea typeface="Roboto Light" panose="02000000000000000000" pitchFamily="2" charset="0"/>
            </a:endParaRPr>
          </a:p>
          <a:p>
            <a:pPr algn="l">
              <a:lnSpc>
                <a:spcPct val="150000"/>
              </a:lnSpc>
            </a:pPr>
            <a:r>
              <a:rPr lang="en-CA" sz="1200" b="0">
                <a:solidFill>
                  <a:schemeClr val="tx2"/>
                </a:solidFill>
                <a:latin typeface="Roboto Light"/>
                <a:ea typeface="Roboto Light"/>
              </a:rPr>
              <a:t>Collaborative care plans</a:t>
            </a:r>
            <a:endParaRPr lang="en-US" sz="1200" b="0">
              <a:solidFill>
                <a:schemeClr val="tx2"/>
              </a:solidFill>
              <a:latin typeface="Roboto Light" panose="02000000000000000000" pitchFamily="2" charset="0"/>
              <a:ea typeface="Roboto Light" panose="02000000000000000000" pitchFamily="2" charset="0"/>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Roboto Light" panose="02000000000000000000" pitchFamily="2" charset="0"/>
                <a:ea typeface="Roboto Light" panose="02000000000000000000" pitchFamily="2" charset="0"/>
              </a:rPr>
              <a:t>Patient management </a:t>
            </a:r>
            <a:r>
              <a:rPr lang="en-US" sz="1200" b="1">
                <a:solidFill>
                  <a:schemeClr val="accent2"/>
                </a:solidFill>
                <a:latin typeface="Roboto Light" panose="02000000000000000000" pitchFamily="2" charset="0"/>
                <a:ea typeface="Roboto Light" panose="02000000000000000000" pitchFamily="2" charset="0"/>
              </a:rPr>
              <a:t>within visits</a:t>
            </a:r>
            <a:endParaRPr lang="en-US" sz="1200" b="0">
              <a:solidFill>
                <a:schemeClr val="accent2"/>
              </a:solidFill>
              <a:latin typeface="Roboto Light" panose="02000000000000000000" pitchFamily="2" charset="0"/>
              <a:ea typeface="Roboto Light" panose="02000000000000000000" pitchFamily="2" charset="0"/>
            </a:endParaRPr>
          </a:p>
          <a:p>
            <a:pPr algn="l">
              <a:lnSpc>
                <a:spcPct val="150000"/>
              </a:lnSpc>
            </a:pPr>
            <a:r>
              <a:rPr lang="en-US" sz="1200" b="0">
                <a:solidFill>
                  <a:schemeClr val="tx2"/>
                </a:solidFill>
                <a:latin typeface="Roboto Light" panose="02000000000000000000" pitchFamily="2" charset="0"/>
                <a:ea typeface="Roboto Light" panose="02000000000000000000" pitchFamily="2" charset="0"/>
              </a:rPr>
              <a:t>Readmission risk scores</a:t>
            </a:r>
          </a:p>
          <a:p>
            <a:pPr algn="l">
              <a:lnSpc>
                <a:spcPct val="150000"/>
              </a:lnSpc>
            </a:pPr>
            <a:r>
              <a:rPr lang="en-US" sz="1200" b="0">
                <a:solidFill>
                  <a:schemeClr val="tx2"/>
                </a:solidFill>
                <a:latin typeface="Roboto Light" panose="02000000000000000000" pitchFamily="2" charset="0"/>
                <a:ea typeface="Roboto Light" panose="02000000000000000000" pitchFamily="2" charset="0"/>
              </a:rPr>
              <a:t>Patient triaging</a:t>
            </a:r>
          </a:p>
          <a:p>
            <a:pPr algn="l">
              <a:lnSpc>
                <a:spcPct val="150000"/>
              </a:lnSpc>
            </a:pPr>
            <a:r>
              <a:rPr lang="en-US" sz="1200" b="0">
                <a:solidFill>
                  <a:schemeClr val="tx2"/>
                </a:solidFill>
                <a:latin typeface="Roboto Light"/>
                <a:ea typeface="Roboto Light"/>
              </a:rPr>
              <a:t>Drill down to chart level data</a:t>
            </a:r>
            <a:endParaRPr lang="en-US" b="0">
              <a:solidFill>
                <a:schemeClr val="tx2"/>
              </a:solidFill>
            </a:endParaRPr>
          </a:p>
          <a:p>
            <a:pPr algn="l">
              <a:lnSpc>
                <a:spcPct val="150000"/>
              </a:lnSpc>
            </a:pPr>
            <a:r>
              <a:rPr lang="en-US" sz="1200" b="0">
                <a:solidFill>
                  <a:schemeClr val="tx2"/>
                </a:solidFill>
                <a:latin typeface="Roboto Light" panose="02000000000000000000" pitchFamily="2" charset="0"/>
                <a:ea typeface="Roboto Light" panose="02000000000000000000" pitchFamily="2" charset="0"/>
              </a:rPr>
              <a:t>ADL status &amp; progress</a:t>
            </a:r>
          </a:p>
          <a:p>
            <a:pPr algn="l">
              <a:lnSpc>
                <a:spcPct val="150000"/>
              </a:lnSpc>
            </a:pPr>
            <a:endParaRPr lang="en-US" sz="1200" b="0">
              <a:solidFill>
                <a:schemeClr val="tx2"/>
              </a:solidFill>
              <a:latin typeface="Roboto Light" panose="02000000000000000000" pitchFamily="2" charset="0"/>
              <a:ea typeface="Roboto Light" panose="02000000000000000000" pitchFamily="2" charset="0"/>
            </a:endParaRPr>
          </a:p>
          <a:p>
            <a:pPr algn="l"/>
            <a:r>
              <a:rPr lang="en-US" sz="1200" b="1">
                <a:latin typeface="Roboto Light" panose="02000000000000000000" pitchFamily="2" charset="0"/>
                <a:ea typeface="Roboto Light" panose="02000000000000000000" pitchFamily="2" charset="0"/>
              </a:rPr>
              <a:t>Network optimization </a:t>
            </a:r>
            <a:r>
              <a:rPr lang="en-US" sz="1200" b="1">
                <a:solidFill>
                  <a:schemeClr val="accent2"/>
                </a:solidFill>
                <a:latin typeface="Roboto Light" panose="02000000000000000000" pitchFamily="2" charset="0"/>
                <a:ea typeface="Roboto Light" panose="02000000000000000000" pitchFamily="2" charset="0"/>
              </a:rPr>
              <a:t>across visits</a:t>
            </a:r>
          </a:p>
          <a:p>
            <a:pPr algn="l">
              <a:lnSpc>
                <a:spcPct val="150000"/>
              </a:lnSpc>
            </a:pPr>
            <a:r>
              <a:rPr lang="en-US" sz="1200" b="0">
                <a:solidFill>
                  <a:schemeClr val="tx2"/>
                </a:solidFill>
                <a:latin typeface="Roboto Light"/>
                <a:ea typeface="Roboto Light"/>
              </a:rPr>
              <a:t>Network-level performance data</a:t>
            </a:r>
          </a:p>
          <a:p>
            <a:pPr algn="l">
              <a:lnSpc>
                <a:spcPct val="150000"/>
              </a:lnSpc>
            </a:pPr>
            <a:r>
              <a:rPr lang="en-US" sz="1200" b="0">
                <a:solidFill>
                  <a:schemeClr val="tx2"/>
                </a:solidFill>
                <a:latin typeface="Roboto Light"/>
                <a:ea typeface="Roboto Light"/>
              </a:rPr>
              <a:t>Facility scorecards and KPIs</a:t>
            </a:r>
          </a:p>
          <a:p>
            <a:pPr algn="l">
              <a:lnSpc>
                <a:spcPct val="150000"/>
              </a:lnSpc>
            </a:pPr>
            <a:r>
              <a:rPr lang="en-US" sz="1200" b="0">
                <a:solidFill>
                  <a:schemeClr val="tx2"/>
                </a:solidFill>
                <a:latin typeface="Roboto Light" panose="02000000000000000000" pitchFamily="2" charset="0"/>
                <a:ea typeface="Roboto Light" panose="02000000000000000000" pitchFamily="2" charset="0"/>
              </a:rPr>
              <a:t>Group &amp; cohort analysis</a:t>
            </a:r>
          </a:p>
          <a:p>
            <a:pPr algn="l">
              <a:lnSpc>
                <a:spcPct val="150000"/>
              </a:lnSpc>
            </a:pPr>
            <a:r>
              <a:rPr lang="en-US" sz="1200" b="0">
                <a:solidFill>
                  <a:schemeClr val="tx2"/>
                </a:solidFill>
                <a:latin typeface="Roboto Light"/>
                <a:ea typeface="Roboto Light"/>
              </a:rPr>
              <a:t>Scheduled benchmarking reports</a:t>
            </a:r>
          </a:p>
          <a:p>
            <a:endParaRPr lang="en-US">
              <a:cs typeface="Calibri"/>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8</a:t>
            </a:fld>
            <a:endParaRPr lang="en-US"/>
          </a:p>
        </p:txBody>
      </p:sp>
    </p:spTree>
    <p:extLst>
      <p:ext uri="{BB962C8B-B14F-4D97-AF65-F5344CB8AC3E}">
        <p14:creationId xmlns:p14="http://schemas.microsoft.com/office/powerpoint/2010/main" val="382393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coming together of </a:t>
            </a:r>
            <a:r>
              <a:rPr lang="en-US" err="1"/>
              <a:t>PointClickCare</a:t>
            </a:r>
            <a:r>
              <a:rPr lang="en-US"/>
              <a:t> and Collective Medical enables true integrated care coordination.</a:t>
            </a:r>
          </a:p>
          <a:p>
            <a:pPr marL="0" indent="0">
              <a:buFont typeface="Arial" panose="020B0604020202020204" pitchFamily="34" charset="0"/>
              <a:buNone/>
            </a:pPr>
            <a:endParaRPr lang="en-US"/>
          </a:p>
          <a:p>
            <a:r>
              <a:rPr lang="en-US" err="1"/>
              <a:t>PointClickCare</a:t>
            </a:r>
            <a:r>
              <a:rPr lang="en-US"/>
              <a:t> offers the leading senior health information platform comprised of the largest network of post-acute care including skilled nursing and home health </a:t>
            </a:r>
          </a:p>
          <a:p>
            <a:pPr marL="0" indent="0">
              <a:buFont typeface="Arial" panose="020B0604020202020204" pitchFamily="34" charset="0"/>
              <a:buNone/>
            </a:pPr>
            <a:endParaRPr lang="en-US"/>
          </a:p>
          <a:p>
            <a:pPr marL="0" indent="0">
              <a:buFont typeface="Arial" panose="020B0604020202020204" pitchFamily="34" charset="0"/>
              <a:buNone/>
            </a:pPr>
            <a:r>
              <a:rPr lang="en-US"/>
              <a:t>And now with the addition of Collective Medical, we can build on that post-acute network coverage with deep and broad data sets that extend into hospitals, </a:t>
            </a:r>
            <a:r>
              <a:rPr lang="en-US" err="1"/>
              <a:t>behavioural</a:t>
            </a:r>
            <a:r>
              <a:rPr lang="en-US"/>
              <a:t> health, health plans, ACOs and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defRPr/>
            </a:pPr>
            <a:r>
              <a:rPr lang="en-US" err="1"/>
              <a:t>PointClickCare</a:t>
            </a:r>
            <a:r>
              <a:rPr lang="en-US"/>
              <a:t> and Collective Medical together allows for real-time notifications, insights and analytics into the clinical workflow that </a:t>
            </a:r>
            <a:r>
              <a:rPr lang="en-US" sz="1200"/>
              <a:t>solves critical care coordination across a highly-distributed network of healthcare providers and payers</a:t>
            </a:r>
            <a:r>
              <a:rPr lang="en-US"/>
              <a:t>, without costly delays</a:t>
            </a:r>
            <a:endParaRPr lang="en-US" sz="1200"/>
          </a:p>
          <a:p>
            <a:pPr>
              <a:buFont typeface="Arial" panose="020B0604020202020204" pitchFamily="34" charset="0"/>
              <a:defRPr/>
            </a:pPr>
            <a:endParaRPr lang="en-US">
              <a:cs typeface="Calibri"/>
            </a:endParaRPr>
          </a:p>
          <a:p>
            <a:pPr>
              <a:defRPr/>
            </a:pPr>
            <a:r>
              <a:rPr lang="en-US" b="1"/>
              <a:t>No one else in the world can do this. Ask me any questions about why (answers: reactive vs proactive, data vs. insights, manual vs. automated, standalone vs. workflow embedded)</a:t>
            </a:r>
            <a:br>
              <a:rPr lang="en-US" b="1">
                <a:cs typeface="+mn-lt"/>
              </a:rPr>
            </a:br>
            <a:endParaRPr lang="en-US"/>
          </a:p>
          <a:p>
            <a:pPr>
              <a:defRPr/>
            </a:pPr>
            <a:endParaRPr lang="en-US"/>
          </a:p>
          <a:p>
            <a:pPr>
              <a:defRPr/>
            </a:pPr>
            <a:r>
              <a:rPr lang="en-US" b="1"/>
              <a:t>THAT’S WHERE COLLECTIVE MEDICAL, A POINTCLICKCARE COMPANY COMES IN…</a:t>
            </a:r>
            <a:endParaRPr lang="en-US"/>
          </a:p>
          <a:p>
            <a:pPr>
              <a:defRPr/>
            </a:pPr>
            <a:endParaRPr lang="en-US"/>
          </a:p>
          <a:p>
            <a:pPr>
              <a:defRPr/>
            </a:pPr>
            <a:r>
              <a:rPr lang="en-CA"/>
              <a:t>Only </a:t>
            </a:r>
            <a:r>
              <a:rPr lang="en-CA" err="1"/>
              <a:t>PointClickCare</a:t>
            </a:r>
            <a:r>
              <a:rPr lang="en-CA"/>
              <a:t> and Collective Medical give ACOs the ability to activate real-time insights about patients as they move between care settings; as care is delivered within a visit; and stepping back, tracking and understanding drivers of network performance from an entire population down to a specific facility.</a:t>
            </a:r>
            <a:endParaRPr lang="en-US"/>
          </a:p>
          <a:p>
            <a:pPr>
              <a:defRPr/>
            </a:pPr>
            <a:r>
              <a:rPr lang="en-CA"/>
              <a:t> </a:t>
            </a:r>
            <a:endParaRPr lang="en-US"/>
          </a:p>
          <a:p>
            <a:pPr>
              <a:defRPr/>
            </a:pPr>
            <a:r>
              <a:rPr lang="en-CA"/>
              <a:t>Here’s how we’re uniquely poised to support true real-time integrated care coordination:</a:t>
            </a:r>
            <a:endParaRPr lang="en-US"/>
          </a:p>
          <a:p>
            <a:pPr>
              <a:defRPr/>
            </a:pPr>
            <a:r>
              <a:rPr lang="en-CA"/>
              <a:t> </a:t>
            </a:r>
            <a:endParaRPr lang="en-US"/>
          </a:p>
          <a:p>
            <a:pPr>
              <a:defRPr/>
            </a:pPr>
            <a:r>
              <a:rPr lang="en-US" b="1"/>
              <a:t>Network scale and activation:</a:t>
            </a:r>
            <a:r>
              <a:rPr lang="en-US"/>
              <a:t> Collective offers the largest combined acute and post-acute network in North America that lets you activate quickly on day 1 and ensure care transitions and patient management across 22,000+ post-acute &amp; senior living facilities plus over 1,300 hospitals and thousands of ambulatory practices and ACOs</a:t>
            </a:r>
            <a:endParaRPr lang="en-CA"/>
          </a:p>
          <a:p>
            <a:pPr>
              <a:defRPr/>
            </a:pPr>
            <a:r>
              <a:rPr lang="en-CA"/>
              <a:t> </a:t>
            </a:r>
            <a:endParaRPr lang="en-US"/>
          </a:p>
          <a:p>
            <a:pPr>
              <a:defRPr/>
            </a:pPr>
            <a:r>
              <a:rPr lang="en-US" b="1"/>
              <a:t>Breadth of Data:</a:t>
            </a:r>
            <a:r>
              <a:rPr lang="en-US"/>
              <a:t> Collective offers the broadest, most complete data set with real-time source data and bi-directional data from EHR to EHR. Plus, ACOs can drill down to chart level-patient data to gain visibility and influence over the care pathway while the patient is in a skilled nursing facility.</a:t>
            </a:r>
            <a:endParaRPr lang="en-CA"/>
          </a:p>
          <a:p>
            <a:pPr>
              <a:defRPr/>
            </a:pPr>
            <a:r>
              <a:rPr lang="en-CA"/>
              <a:t> </a:t>
            </a:r>
            <a:endParaRPr lang="en-US"/>
          </a:p>
          <a:p>
            <a:pPr>
              <a:defRPr/>
            </a:pPr>
            <a:r>
              <a:rPr lang="en-CA" b="1"/>
              <a:t>Intelligence &amp; insight: </a:t>
            </a:r>
            <a:r>
              <a:rPr lang="en-US"/>
              <a:t>Collective provides the most actionable insights and analytics with real-time automated alerts, and patient triaging to help ACOs identify the patients they need to focus on, which stakeholders need to be notified and who needs which insights.</a:t>
            </a:r>
            <a:endParaRPr lang="en-CA"/>
          </a:p>
          <a:p>
            <a:pPr>
              <a:defRPr/>
            </a:pPr>
            <a:r>
              <a:rPr lang="en-CA" b="1"/>
              <a:t> </a:t>
            </a:r>
            <a:endParaRPr lang="en-CA"/>
          </a:p>
          <a:p>
            <a:pPr>
              <a:defRPr/>
            </a:pPr>
            <a:r>
              <a:rPr lang="en-CA" b="1"/>
              <a:t>Workflow: </a:t>
            </a:r>
            <a:r>
              <a:rPr lang="en-US"/>
              <a:t>Collective makes data and insights actionable in the clinical workflows of care providers across the care ecosystem. No portals, screen scraping, or old claims data. Collective, puts the right insights at the fingertips of the right stakeholders at the right time through the right modality. </a:t>
            </a:r>
            <a:endParaRPr lang="en-CA"/>
          </a:p>
          <a:p>
            <a:pPr>
              <a:defRPr/>
            </a:pPr>
            <a:endParaRPr lang="en-US"/>
          </a:p>
          <a:p>
            <a:pPr>
              <a:buFont typeface="Arial" panose="020B0604020202020204" pitchFamily="34" charset="0"/>
              <a:defRPr/>
            </a:pPr>
            <a:endParaRPr lang="en-US">
              <a:cs typeface="Calibri"/>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9</a:t>
            </a:fld>
            <a:endParaRPr lang="en-US"/>
          </a:p>
        </p:txBody>
      </p:sp>
    </p:spTree>
    <p:extLst>
      <p:ext uri="{BB962C8B-B14F-4D97-AF65-F5344CB8AC3E}">
        <p14:creationId xmlns:p14="http://schemas.microsoft.com/office/powerpoint/2010/main" val="323779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the proof.  Highlight metrics relevent to each prospect.</a:t>
            </a:r>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10</a:t>
            </a:fld>
            <a:endParaRPr lang="en-US"/>
          </a:p>
        </p:txBody>
      </p:sp>
    </p:spTree>
    <p:extLst>
      <p:ext uri="{BB962C8B-B14F-4D97-AF65-F5344CB8AC3E}">
        <p14:creationId xmlns:p14="http://schemas.microsoft.com/office/powerpoint/2010/main" val="1351334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5FC1AE3-59D1-5D4B-B3BE-A03F74665BD3}" type="slidenum">
              <a:rPr lang="en-US" smtClean="0"/>
              <a:t>11</a:t>
            </a:fld>
            <a:endParaRPr lang="en-US"/>
          </a:p>
        </p:txBody>
      </p:sp>
    </p:spTree>
    <p:extLst>
      <p:ext uri="{BB962C8B-B14F-4D97-AF65-F5344CB8AC3E}">
        <p14:creationId xmlns:p14="http://schemas.microsoft.com/office/powerpoint/2010/main" val="1586842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641025" y="575402"/>
            <a:ext cx="10869105" cy="5703217"/>
          </a:xfrm>
          <a:prstGeom prst="rect">
            <a:avLst/>
          </a:prstGeom>
          <a:gradFill>
            <a:gsLst>
              <a:gs pos="48000">
                <a:srgbClr val="57AB6F"/>
              </a:gs>
              <a:gs pos="100000">
                <a:schemeClr val="accent2"/>
              </a:gs>
              <a:gs pos="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7875" y="2248939"/>
            <a:ext cx="5544059" cy="66751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48229" y="3064986"/>
            <a:ext cx="3477055" cy="565200"/>
          </a:xfrm>
          <a:prstGeom prst="rect">
            <a:avLst/>
          </a:prstGeom>
        </p:spPr>
      </p:pic>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Rectangle 13">
            <a:extLst>
              <a:ext uri="{FF2B5EF4-FFF2-40B4-BE49-F238E27FC236}">
                <a16:creationId xmlns:a16="http://schemas.microsoft.com/office/drawing/2014/main" id="{20FC1A97-0771-1844-9615-4F376B24145A}"/>
              </a:ext>
            </a:extLst>
          </p:cNvPr>
          <p:cNvSpPr/>
          <p:nvPr userDrawn="1"/>
        </p:nvSpPr>
        <p:spPr>
          <a:xfrm>
            <a:off x="4348229" y="4205369"/>
            <a:ext cx="3198906" cy="655982"/>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F1F7395-E87C-F745-A056-8945412B454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743168" y="4407272"/>
            <a:ext cx="2407534" cy="252176"/>
          </a:xfrm>
          <a:prstGeom prst="rect">
            <a:avLst/>
          </a:prstGeom>
        </p:spPr>
      </p:pic>
      <p:sp>
        <p:nvSpPr>
          <p:cNvPr id="4" name="Triangle 3">
            <a:extLst>
              <a:ext uri="{FF2B5EF4-FFF2-40B4-BE49-F238E27FC236}">
                <a16:creationId xmlns:a16="http://schemas.microsoft.com/office/drawing/2014/main" id="{2D59D0F7-63F4-5545-B6CF-102678814883}"/>
              </a:ext>
            </a:extLst>
          </p:cNvPr>
          <p:cNvSpPr/>
          <p:nvPr userDrawn="1"/>
        </p:nvSpPr>
        <p:spPr>
          <a:xfrm>
            <a:off x="4743168" y="4003465"/>
            <a:ext cx="500988" cy="201903"/>
          </a:xfrm>
          <a:prstGeom prs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369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Text Placeholder 13"/>
          <p:cNvSpPr>
            <a:spLocks noGrp="1"/>
          </p:cNvSpPr>
          <p:nvPr>
            <p:ph type="body" sz="quarter" idx="11" hasCustomPrompt="1"/>
          </p:nvPr>
        </p:nvSpPr>
        <p:spPr>
          <a:xfrm>
            <a:off x="785813" y="1743073"/>
            <a:ext cx="5719451" cy="4128388"/>
          </a:xfrm>
        </p:spPr>
        <p:txBody>
          <a:bodyPr>
            <a:noAutofit/>
          </a:bodyPr>
          <a:lstStyle>
            <a:lvl1pPr>
              <a:buClr>
                <a:schemeClr val="accent1"/>
              </a:buClr>
              <a:defRPr sz="2667">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3" name="Picture Placeholder 15"/>
          <p:cNvSpPr>
            <a:spLocks noGrp="1"/>
          </p:cNvSpPr>
          <p:nvPr>
            <p:ph type="pic" sz="quarter" idx="12"/>
          </p:nvPr>
        </p:nvSpPr>
        <p:spPr>
          <a:xfrm>
            <a:off x="6826103" y="1743073"/>
            <a:ext cx="4589611" cy="4128388"/>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sp>
        <p:nvSpPr>
          <p:cNvPr id="15" name="Text Placeholder 9"/>
          <p:cNvSpPr>
            <a:spLocks noGrp="1"/>
          </p:cNvSpPr>
          <p:nvPr>
            <p:ph type="body" sz="quarter" idx="10" hasCustomPrompt="1"/>
          </p:nvPr>
        </p:nvSpPr>
        <p:spPr>
          <a:xfrm>
            <a:off x="785814" y="481015"/>
            <a:ext cx="10629900" cy="1036948"/>
          </a:xfrm>
        </p:spPr>
        <p:txBody>
          <a:bodyPr anchor="ctr">
            <a:normAutofit/>
          </a:bodyPr>
          <a:lstStyle>
            <a:lvl1pPr marL="0" indent="0">
              <a:buNone/>
              <a:defRPr sz="3200">
                <a:solidFill>
                  <a:schemeClr val="tx2"/>
                </a:solidFill>
                <a:latin typeface="+mj-lt"/>
              </a:defRPr>
            </a:lvl1pPr>
          </a:lstStyle>
          <a:p>
            <a:pPr lvl="0"/>
            <a:r>
              <a:rPr lang="en-US"/>
              <a:t>Slide Title</a:t>
            </a:r>
          </a:p>
        </p:txBody>
      </p:sp>
      <p:grpSp>
        <p:nvGrpSpPr>
          <p:cNvPr id="10" name="Group 9">
            <a:extLst>
              <a:ext uri="{FF2B5EF4-FFF2-40B4-BE49-F238E27FC236}">
                <a16:creationId xmlns:a16="http://schemas.microsoft.com/office/drawing/2014/main" id="{43CCD63A-7B1A-F94A-A437-3AC282E89F93}"/>
              </a:ext>
            </a:extLst>
          </p:cNvPr>
          <p:cNvGrpSpPr/>
          <p:nvPr userDrawn="1"/>
        </p:nvGrpSpPr>
        <p:grpSpPr>
          <a:xfrm>
            <a:off x="7538735" y="6294417"/>
            <a:ext cx="4166175" cy="220675"/>
            <a:chOff x="7064173" y="5710196"/>
            <a:chExt cx="4166175" cy="220675"/>
          </a:xfrm>
        </p:grpSpPr>
        <p:pic>
          <p:nvPicPr>
            <p:cNvPr id="11" name="Picture 10" descr="PCC_2010logo.png">
              <a:extLst>
                <a:ext uri="{FF2B5EF4-FFF2-40B4-BE49-F238E27FC236}">
                  <a16:creationId xmlns:a16="http://schemas.microsoft.com/office/drawing/2014/main" id="{B390C96E-3299-5043-925E-B0D1D1B3B3F8}"/>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4" name="Picture 13">
              <a:extLst>
                <a:ext uri="{FF2B5EF4-FFF2-40B4-BE49-F238E27FC236}">
                  <a16:creationId xmlns:a16="http://schemas.microsoft.com/office/drawing/2014/main" id="{977546B8-B6A8-AB4D-9949-65282CB44D9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6" name="Straight Connector 15">
              <a:extLst>
                <a:ext uri="{FF2B5EF4-FFF2-40B4-BE49-F238E27FC236}">
                  <a16:creationId xmlns:a16="http://schemas.microsoft.com/office/drawing/2014/main" id="{C3018AA1-832C-374C-8FD8-7CD852243685}"/>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281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5693935" y="1828801"/>
            <a:ext cx="5721779" cy="4128388"/>
          </a:xfrm>
        </p:spPr>
        <p:txBody>
          <a:bodyPr>
            <a:noAutofit/>
          </a:bodyPr>
          <a:lstStyle>
            <a:lvl1pPr>
              <a:buClr>
                <a:schemeClr val="accent1"/>
              </a:buClr>
              <a:defRPr sz="2667">
                <a:solidFill>
                  <a:schemeClr val="tx2"/>
                </a:solidFill>
                <a:latin typeface="Calibri" charset="0"/>
                <a:ea typeface="Calibri" charset="0"/>
                <a:cs typeface="Calibri" charset="0"/>
              </a:defRPr>
            </a:lvl1pPr>
            <a:lvl2pPr>
              <a:buClr>
                <a:schemeClr val="accent1"/>
              </a:buClr>
              <a:defRPr sz="2400">
                <a:solidFill>
                  <a:schemeClr val="tx2"/>
                </a:solidFill>
                <a:latin typeface="Calibri" charset="0"/>
                <a:ea typeface="Calibri" charset="0"/>
                <a:cs typeface="Calibri" charset="0"/>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9" name="Picture Placeholder 15"/>
          <p:cNvSpPr>
            <a:spLocks noGrp="1"/>
          </p:cNvSpPr>
          <p:nvPr>
            <p:ph type="pic" sz="quarter" idx="12"/>
          </p:nvPr>
        </p:nvSpPr>
        <p:spPr>
          <a:xfrm>
            <a:off x="785813" y="1828801"/>
            <a:ext cx="4634747" cy="4128388"/>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sp>
        <p:nvSpPr>
          <p:cNvPr id="11" name="Text Placeholder 9"/>
          <p:cNvSpPr>
            <a:spLocks noGrp="1"/>
          </p:cNvSpPr>
          <p:nvPr>
            <p:ph type="body" sz="quarter" idx="10" hasCustomPrompt="1"/>
          </p:nvPr>
        </p:nvSpPr>
        <p:spPr>
          <a:xfrm>
            <a:off x="785814" y="481015"/>
            <a:ext cx="10629900" cy="1036948"/>
          </a:xfrm>
        </p:spPr>
        <p:txBody>
          <a:bodyPr anchor="ctr">
            <a:normAutofit/>
          </a:bodyPr>
          <a:lstStyle>
            <a:lvl1pPr marL="0" indent="0">
              <a:buNone/>
              <a:defRPr sz="3200">
                <a:solidFill>
                  <a:schemeClr val="tx2"/>
                </a:solidFill>
                <a:latin typeface="+mj-lt"/>
              </a:defRPr>
            </a:lvl1pPr>
          </a:lstStyle>
          <a:p>
            <a:pPr lvl="0"/>
            <a:r>
              <a:rPr lang="en-US"/>
              <a:t>Slide Title</a:t>
            </a:r>
          </a:p>
        </p:txBody>
      </p:sp>
      <p:grpSp>
        <p:nvGrpSpPr>
          <p:cNvPr id="14" name="Group 13">
            <a:extLst>
              <a:ext uri="{FF2B5EF4-FFF2-40B4-BE49-F238E27FC236}">
                <a16:creationId xmlns:a16="http://schemas.microsoft.com/office/drawing/2014/main" id="{BD32F283-5224-6847-A886-7CEA9EAEAE35}"/>
              </a:ext>
            </a:extLst>
          </p:cNvPr>
          <p:cNvGrpSpPr/>
          <p:nvPr userDrawn="1"/>
        </p:nvGrpSpPr>
        <p:grpSpPr>
          <a:xfrm>
            <a:off x="7538735" y="6294417"/>
            <a:ext cx="4166175" cy="220675"/>
            <a:chOff x="7064173" y="5710196"/>
            <a:chExt cx="4166175" cy="220675"/>
          </a:xfrm>
        </p:grpSpPr>
        <p:pic>
          <p:nvPicPr>
            <p:cNvPr id="15" name="Picture 14" descr="PCC_2010logo.png">
              <a:extLst>
                <a:ext uri="{FF2B5EF4-FFF2-40B4-BE49-F238E27FC236}">
                  <a16:creationId xmlns:a16="http://schemas.microsoft.com/office/drawing/2014/main" id="{5A8083FF-4403-F44B-A7AF-1BA7082014FA}"/>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6" name="Picture 15">
              <a:extLst>
                <a:ext uri="{FF2B5EF4-FFF2-40B4-BE49-F238E27FC236}">
                  <a16:creationId xmlns:a16="http://schemas.microsoft.com/office/drawing/2014/main" id="{72F4B330-DD70-CF4C-8593-7750C021676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7" name="Straight Connector 16">
              <a:extLst>
                <a:ext uri="{FF2B5EF4-FFF2-40B4-BE49-F238E27FC236}">
                  <a16:creationId xmlns:a16="http://schemas.microsoft.com/office/drawing/2014/main" id="{09C005CC-9C6D-0B45-99E7-42594DB3F31A}"/>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179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953303" y="1532639"/>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2" name="Straight Connector 11"/>
          <p:cNvCxnSpPr/>
          <p:nvPr userDrawn="1"/>
        </p:nvCxnSpPr>
        <p:spPr>
          <a:xfrm>
            <a:off x="4204769" y="153263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p:cNvSpPr>
            <a:spLocks noGrp="1"/>
          </p:cNvSpPr>
          <p:nvPr>
            <p:ph type="body" sz="quarter" idx="14" hasCustomPrompt="1"/>
          </p:nvPr>
        </p:nvSpPr>
        <p:spPr>
          <a:xfrm>
            <a:off x="953302" y="5180062"/>
            <a:ext cx="2860255" cy="790351"/>
          </a:xfrm>
        </p:spPr>
        <p:txBody>
          <a:bodyPr>
            <a:noAutofit/>
          </a:bodyPr>
          <a:lstStyle>
            <a:lvl1pPr marL="0" indent="0" algn="ctr">
              <a:buNone/>
              <a:defRPr sz="1867"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p:cNvSpPr>
            <a:spLocks noGrp="1"/>
          </p:cNvSpPr>
          <p:nvPr>
            <p:ph type="body" sz="quarter" idx="17" hasCustomPrompt="1"/>
          </p:nvPr>
        </p:nvSpPr>
        <p:spPr>
          <a:xfrm>
            <a:off x="953302" y="4512929"/>
            <a:ext cx="2860255" cy="565043"/>
          </a:xfrm>
        </p:spPr>
        <p:txBody>
          <a:bodyPr anchor="ctr">
            <a:noAutofit/>
          </a:bodyPr>
          <a:lstStyle>
            <a:lvl1pPr marL="0" indent="0" algn="ctr">
              <a:buNone/>
              <a:defRPr sz="2133" b="1" i="0">
                <a:solidFill>
                  <a:schemeClr val="accent1"/>
                </a:solidFill>
                <a:latin typeface="Calibri" charset="0"/>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0" name="Picture Placeholder 10"/>
          <p:cNvSpPr>
            <a:spLocks noGrp="1"/>
          </p:cNvSpPr>
          <p:nvPr>
            <p:ph type="pic" sz="quarter" idx="18" hasCustomPrompt="1"/>
          </p:nvPr>
        </p:nvSpPr>
        <p:spPr>
          <a:xfrm>
            <a:off x="4595983" y="1532639"/>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1" name="Straight Connector 30"/>
          <p:cNvCxnSpPr/>
          <p:nvPr userDrawn="1"/>
        </p:nvCxnSpPr>
        <p:spPr>
          <a:xfrm>
            <a:off x="7847449" y="153263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 Placeholder 17"/>
          <p:cNvSpPr>
            <a:spLocks noGrp="1"/>
          </p:cNvSpPr>
          <p:nvPr>
            <p:ph type="body" sz="quarter" idx="19" hasCustomPrompt="1"/>
          </p:nvPr>
        </p:nvSpPr>
        <p:spPr>
          <a:xfrm>
            <a:off x="4595982" y="5180062"/>
            <a:ext cx="2860255" cy="790351"/>
          </a:xfrm>
        </p:spPr>
        <p:txBody>
          <a:bodyPr>
            <a:noAutofit/>
          </a:bodyPr>
          <a:lstStyle>
            <a:lvl1pPr marL="0" indent="0" algn="ctr">
              <a:buNone/>
              <a:defRPr sz="1867"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3" name="Text Placeholder 22"/>
          <p:cNvSpPr>
            <a:spLocks noGrp="1"/>
          </p:cNvSpPr>
          <p:nvPr>
            <p:ph type="body" sz="quarter" idx="20" hasCustomPrompt="1"/>
          </p:nvPr>
        </p:nvSpPr>
        <p:spPr>
          <a:xfrm>
            <a:off x="4595982" y="4512929"/>
            <a:ext cx="2860255" cy="565043"/>
          </a:xfrm>
        </p:spPr>
        <p:txBody>
          <a:bodyPr anchor="ctr">
            <a:noAutofit/>
          </a:bodyPr>
          <a:lstStyle>
            <a:lvl1pPr marL="0" indent="0" algn="ctr">
              <a:buNone/>
              <a:defRPr sz="2133" b="1">
                <a:solidFill>
                  <a:schemeClr val="accent1"/>
                </a:solidFill>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4" name="Picture Placeholder 10"/>
          <p:cNvSpPr>
            <a:spLocks noGrp="1"/>
          </p:cNvSpPr>
          <p:nvPr>
            <p:ph type="pic" sz="quarter" idx="21" hasCustomPrompt="1"/>
          </p:nvPr>
        </p:nvSpPr>
        <p:spPr>
          <a:xfrm>
            <a:off x="8300718" y="1532639"/>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35" name="Text Placeholder 17"/>
          <p:cNvSpPr>
            <a:spLocks noGrp="1"/>
          </p:cNvSpPr>
          <p:nvPr>
            <p:ph type="body" sz="quarter" idx="22" hasCustomPrompt="1"/>
          </p:nvPr>
        </p:nvSpPr>
        <p:spPr>
          <a:xfrm>
            <a:off x="8300717" y="5180062"/>
            <a:ext cx="2860255" cy="790351"/>
          </a:xfrm>
        </p:spPr>
        <p:txBody>
          <a:bodyPr>
            <a:noAutofit/>
          </a:bodyPr>
          <a:lstStyle>
            <a:lvl1pPr marL="0" indent="0" algn="ctr">
              <a:buNone/>
              <a:defRPr sz="1867"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6" name="Text Placeholder 22"/>
          <p:cNvSpPr>
            <a:spLocks noGrp="1"/>
          </p:cNvSpPr>
          <p:nvPr>
            <p:ph type="body" sz="quarter" idx="23" hasCustomPrompt="1"/>
          </p:nvPr>
        </p:nvSpPr>
        <p:spPr>
          <a:xfrm>
            <a:off x="8300715" y="4512929"/>
            <a:ext cx="2860255" cy="565043"/>
          </a:xfrm>
        </p:spPr>
        <p:txBody>
          <a:bodyPr anchor="ctr">
            <a:noAutofit/>
          </a:bodyPr>
          <a:lstStyle>
            <a:lvl1pPr marL="0" indent="0" algn="ctr">
              <a:buNone/>
              <a:defRPr sz="2133" b="1">
                <a:solidFill>
                  <a:schemeClr val="accent1"/>
                </a:solidFill>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8" name="Text Placeholder 9"/>
          <p:cNvSpPr>
            <a:spLocks noGrp="1"/>
          </p:cNvSpPr>
          <p:nvPr>
            <p:ph type="body" sz="quarter" idx="10" hasCustomPrompt="1"/>
          </p:nvPr>
        </p:nvSpPr>
        <p:spPr>
          <a:xfrm>
            <a:off x="785814" y="481015"/>
            <a:ext cx="10629900" cy="576261"/>
          </a:xfrm>
        </p:spPr>
        <p:txBody>
          <a:bodyPr anchor="ctr">
            <a:normAutofit/>
          </a:bodyPr>
          <a:lstStyle>
            <a:lvl1pPr marL="0" indent="0">
              <a:buNone/>
              <a:defRPr sz="3200">
                <a:solidFill>
                  <a:schemeClr val="tx2"/>
                </a:solidFill>
                <a:latin typeface="+mj-lt"/>
              </a:defRPr>
            </a:lvl1pPr>
          </a:lstStyle>
          <a:p>
            <a:pPr lvl="0"/>
            <a:r>
              <a:rPr lang="en-US"/>
              <a:t>Slide Title</a:t>
            </a:r>
          </a:p>
        </p:txBody>
      </p:sp>
      <p:grpSp>
        <p:nvGrpSpPr>
          <p:cNvPr id="20" name="Group 19">
            <a:extLst>
              <a:ext uri="{FF2B5EF4-FFF2-40B4-BE49-F238E27FC236}">
                <a16:creationId xmlns:a16="http://schemas.microsoft.com/office/drawing/2014/main" id="{4CD30ED9-B3F8-4547-86AA-F0F086C32445}"/>
              </a:ext>
            </a:extLst>
          </p:cNvPr>
          <p:cNvGrpSpPr/>
          <p:nvPr userDrawn="1"/>
        </p:nvGrpSpPr>
        <p:grpSpPr>
          <a:xfrm>
            <a:off x="7538735" y="6294417"/>
            <a:ext cx="4166175" cy="220675"/>
            <a:chOff x="7064173" y="5710196"/>
            <a:chExt cx="4166175" cy="220675"/>
          </a:xfrm>
        </p:grpSpPr>
        <p:pic>
          <p:nvPicPr>
            <p:cNvPr id="21" name="Picture 20" descr="PCC_2010logo.png">
              <a:extLst>
                <a:ext uri="{FF2B5EF4-FFF2-40B4-BE49-F238E27FC236}">
                  <a16:creationId xmlns:a16="http://schemas.microsoft.com/office/drawing/2014/main" id="{B4A9F4E2-D512-AA4F-8912-79EF793EF724}"/>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22" name="Picture 21">
              <a:extLst>
                <a:ext uri="{FF2B5EF4-FFF2-40B4-BE49-F238E27FC236}">
                  <a16:creationId xmlns:a16="http://schemas.microsoft.com/office/drawing/2014/main" id="{174C301A-940F-3C44-96D6-1C58D89538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23" name="Straight Connector 22">
              <a:extLst>
                <a:ext uri="{FF2B5EF4-FFF2-40B4-BE49-F238E27FC236}">
                  <a16:creationId xmlns:a16="http://schemas.microsoft.com/office/drawing/2014/main" id="{68CBA2EA-B78C-D940-95FC-6A522B82F7A5}"/>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7892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a:xfrm>
            <a:off x="641025" y="527902"/>
            <a:ext cx="10869105" cy="51498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 Placeholder 11"/>
          <p:cNvSpPr>
            <a:spLocks noGrp="1"/>
          </p:cNvSpPr>
          <p:nvPr>
            <p:ph type="body" sz="quarter" idx="10" hasCustomPrompt="1"/>
          </p:nvPr>
        </p:nvSpPr>
        <p:spPr>
          <a:xfrm>
            <a:off x="1435395" y="1307806"/>
            <a:ext cx="9292856" cy="3583172"/>
          </a:xfrm>
        </p:spPr>
        <p:txBody>
          <a:bodyPr anchor="ctr">
            <a:normAutofit/>
          </a:bodyPr>
          <a:lstStyle>
            <a:lvl1pPr marL="0" indent="0" algn="ctr">
              <a:buNone/>
              <a:defRPr sz="3733" spc="-51" baseline="0">
                <a:solidFill>
                  <a:schemeClr val="tx2"/>
                </a:solidFill>
                <a:latin typeface="+mj-lt"/>
              </a:defRPr>
            </a:lvl1pPr>
            <a:lvl2pPr marL="457189" indent="0" algn="ctr">
              <a:buNone/>
              <a:defRPr sz="2000">
                <a:latin typeface="+mj-lt"/>
              </a:defRPr>
            </a:lvl2pPr>
            <a:lvl3pPr marL="914377" indent="0" algn="ctr">
              <a:buNone/>
              <a:defRPr sz="2000">
                <a:latin typeface="+mj-lt"/>
              </a:defRPr>
            </a:lvl3pPr>
            <a:lvl4pPr marL="1371566" indent="0" algn="ctr">
              <a:buNone/>
              <a:defRPr sz="2000">
                <a:latin typeface="+mj-lt"/>
              </a:defRPr>
            </a:lvl4pPr>
            <a:lvl5pPr marL="1828754" indent="0" algn="ctr">
              <a:buNone/>
              <a:defRPr sz="2000">
                <a:latin typeface="+mj-lt"/>
              </a:defRPr>
            </a:lvl5pPr>
          </a:lstStyle>
          <a:p>
            <a:pPr lvl="0"/>
            <a:r>
              <a:rPr lang="en-US"/>
              <a:t>“ This is a quote slide”</a:t>
            </a:r>
          </a:p>
        </p:txBody>
      </p:sp>
      <p:grpSp>
        <p:nvGrpSpPr>
          <p:cNvPr id="9" name="Group 8">
            <a:extLst>
              <a:ext uri="{FF2B5EF4-FFF2-40B4-BE49-F238E27FC236}">
                <a16:creationId xmlns:a16="http://schemas.microsoft.com/office/drawing/2014/main" id="{9C65FB8B-6669-FF4C-BB87-B2816C9FC953}"/>
              </a:ext>
            </a:extLst>
          </p:cNvPr>
          <p:cNvGrpSpPr/>
          <p:nvPr userDrawn="1"/>
        </p:nvGrpSpPr>
        <p:grpSpPr>
          <a:xfrm>
            <a:off x="7538735" y="6294417"/>
            <a:ext cx="4166175" cy="220675"/>
            <a:chOff x="7064173" y="5710196"/>
            <a:chExt cx="4166175" cy="220675"/>
          </a:xfrm>
        </p:grpSpPr>
        <p:pic>
          <p:nvPicPr>
            <p:cNvPr id="11" name="Picture 10" descr="PCC_2010logo.png">
              <a:extLst>
                <a:ext uri="{FF2B5EF4-FFF2-40B4-BE49-F238E27FC236}">
                  <a16:creationId xmlns:a16="http://schemas.microsoft.com/office/drawing/2014/main" id="{34D64737-8287-1748-8766-F45505F07D19}"/>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3" name="Picture 12">
              <a:extLst>
                <a:ext uri="{FF2B5EF4-FFF2-40B4-BE49-F238E27FC236}">
                  <a16:creationId xmlns:a16="http://schemas.microsoft.com/office/drawing/2014/main" id="{FDC67EEA-8F7E-DF48-926C-89192E42994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4" name="Straight Connector 13">
              <a:extLst>
                <a:ext uri="{FF2B5EF4-FFF2-40B4-BE49-F238E27FC236}">
                  <a16:creationId xmlns:a16="http://schemas.microsoft.com/office/drawing/2014/main" id="{3F96B872-4738-FC4E-9761-2ECA259CA3F0}"/>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083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able Placeholder 10"/>
          <p:cNvSpPr>
            <a:spLocks noGrp="1"/>
          </p:cNvSpPr>
          <p:nvPr>
            <p:ph type="tbl" sz="quarter" idx="10"/>
          </p:nvPr>
        </p:nvSpPr>
        <p:spPr>
          <a:xfrm>
            <a:off x="781051" y="685801"/>
            <a:ext cx="10725149" cy="5467351"/>
          </a:xfrm>
        </p:spPr>
        <p:txBody>
          <a:bodyPr/>
          <a:lstStyle/>
          <a:p>
            <a:r>
              <a:rPr lang="en-US"/>
              <a:t>Click icon to add table</a:t>
            </a:r>
          </a:p>
        </p:txBody>
      </p:sp>
    </p:spTree>
    <p:extLst>
      <p:ext uri="{BB962C8B-B14F-4D97-AF65-F5344CB8AC3E}">
        <p14:creationId xmlns:p14="http://schemas.microsoft.com/office/powerpoint/2010/main" val="2679724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641025" y="527902"/>
            <a:ext cx="10869105" cy="5703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188653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p:cNvSpPr/>
          <p:nvPr userDrawn="1"/>
        </p:nvSpPr>
        <p:spPr>
          <a:xfrm>
            <a:off x="641025" y="527902"/>
            <a:ext cx="10869105" cy="5703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3827505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641025" y="527902"/>
            <a:ext cx="10869105" cy="57032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162784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641025" y="527902"/>
            <a:ext cx="10869105" cy="57032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3029128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02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641025" y="575402"/>
            <a:ext cx="10869105" cy="5703217"/>
          </a:xfrm>
          <a:prstGeom prst="rect">
            <a:avLst/>
          </a:prstGeom>
          <a:gradFill>
            <a:gsLst>
              <a:gs pos="48000">
                <a:srgbClr val="57AB6F"/>
              </a:gs>
              <a:gs pos="100000">
                <a:schemeClr val="accent2"/>
              </a:gs>
              <a:gs pos="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2">
            <a:extLst>
              <a:ext uri="{FF2B5EF4-FFF2-40B4-BE49-F238E27FC236}">
                <a16:creationId xmlns:a16="http://schemas.microsoft.com/office/drawing/2014/main" id="{50F333B2-EF64-4246-B5A4-6E829F5A9C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0138" y="2840024"/>
            <a:ext cx="6611723" cy="1177951"/>
          </a:xfrm>
          <a:prstGeom prst="rect">
            <a:avLst/>
          </a:prstGeom>
        </p:spPr>
      </p:pic>
    </p:spTree>
    <p:extLst>
      <p:ext uri="{BB962C8B-B14F-4D97-AF65-F5344CB8AC3E}">
        <p14:creationId xmlns:p14="http://schemas.microsoft.com/office/powerpoint/2010/main" val="148020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2B241E-31E3-CE40-BA5E-DCCE392EC4B9}"/>
              </a:ext>
            </a:extLst>
          </p:cNvPr>
          <p:cNvGrpSpPr/>
          <p:nvPr userDrawn="1"/>
        </p:nvGrpSpPr>
        <p:grpSpPr>
          <a:xfrm>
            <a:off x="7538735" y="6294417"/>
            <a:ext cx="4166175" cy="220675"/>
            <a:chOff x="7064173" y="5710196"/>
            <a:chExt cx="4166175" cy="220675"/>
          </a:xfrm>
        </p:grpSpPr>
        <p:pic>
          <p:nvPicPr>
            <p:cNvPr id="3" name="Picture 2" descr="PCC_2010logo.png">
              <a:extLst>
                <a:ext uri="{FF2B5EF4-FFF2-40B4-BE49-F238E27FC236}">
                  <a16:creationId xmlns:a16="http://schemas.microsoft.com/office/drawing/2014/main" id="{F329208B-8D6C-884D-89B7-81DF95EA3F8C}"/>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4" name="Picture 3">
              <a:extLst>
                <a:ext uri="{FF2B5EF4-FFF2-40B4-BE49-F238E27FC236}">
                  <a16:creationId xmlns:a16="http://schemas.microsoft.com/office/drawing/2014/main" id="{C3056F3C-390A-854E-BE5D-614F60A72E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5" name="Straight Connector 4">
              <a:extLst>
                <a:ext uri="{FF2B5EF4-FFF2-40B4-BE49-F238E27FC236}">
                  <a16:creationId xmlns:a16="http://schemas.microsoft.com/office/drawing/2014/main" id="{EB59E1D0-27B5-0E44-A975-FAF62E033874}"/>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192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65AE3-D425-994D-A159-EF64D445E2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5A73E-FCF2-604C-9F7D-6765AF6925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F8F88D-6E63-924C-ABC9-EB1CE1985967}"/>
              </a:ext>
            </a:extLst>
          </p:cNvPr>
          <p:cNvSpPr>
            <a:spLocks noGrp="1"/>
          </p:cNvSpPr>
          <p:nvPr>
            <p:ph type="dt" sz="half" idx="10"/>
          </p:nvPr>
        </p:nvSpPr>
        <p:spPr/>
        <p:txBody>
          <a:bodyPr/>
          <a:lstStyle/>
          <a:p>
            <a:fld id="{B5B45DBE-A084-8C4B-98C9-1021C74D9304}" type="datetimeFigureOut">
              <a:rPr lang="en-US" smtClean="0"/>
              <a:t>5/20/2021</a:t>
            </a:fld>
            <a:endParaRPr lang="en-US"/>
          </a:p>
        </p:txBody>
      </p:sp>
      <p:sp>
        <p:nvSpPr>
          <p:cNvPr id="5" name="Footer Placeholder 4">
            <a:extLst>
              <a:ext uri="{FF2B5EF4-FFF2-40B4-BE49-F238E27FC236}">
                <a16:creationId xmlns:a16="http://schemas.microsoft.com/office/drawing/2014/main" id="{87B5D098-0E01-0245-8E0E-B0F3E3050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FAC2E-0ACD-E943-B114-7E54B550A134}"/>
              </a:ext>
            </a:extLst>
          </p:cNvPr>
          <p:cNvSpPr>
            <a:spLocks noGrp="1"/>
          </p:cNvSpPr>
          <p:nvPr>
            <p:ph type="sldNum" sz="quarter" idx="12"/>
          </p:nvPr>
        </p:nvSpPr>
        <p:spPr/>
        <p:txBody>
          <a:bodyPr/>
          <a:lstStyle/>
          <a:p>
            <a:fld id="{2A839765-BD3A-2E44-B04D-B5B65DA87C68}" type="slidenum">
              <a:rPr lang="en-US" smtClean="0"/>
              <a:t>‹#›</a:t>
            </a:fld>
            <a:endParaRPr lang="en-US"/>
          </a:p>
        </p:txBody>
      </p:sp>
    </p:spTree>
    <p:extLst>
      <p:ext uri="{BB962C8B-B14F-4D97-AF65-F5344CB8AC3E}">
        <p14:creationId xmlns:p14="http://schemas.microsoft.com/office/powerpoint/2010/main" val="4257055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E4CB-5B70-2C4D-9D5E-BB341D66E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27DE57-4AD1-5441-913A-3FA9612FE0BF}"/>
              </a:ext>
            </a:extLst>
          </p:cNvPr>
          <p:cNvSpPr>
            <a:spLocks noGrp="1"/>
          </p:cNvSpPr>
          <p:nvPr>
            <p:ph type="dt" sz="half" idx="10"/>
          </p:nvPr>
        </p:nvSpPr>
        <p:spPr/>
        <p:txBody>
          <a:bodyPr/>
          <a:lstStyle/>
          <a:p>
            <a:fld id="{B5B45DBE-A084-8C4B-98C9-1021C74D9304}" type="datetimeFigureOut">
              <a:rPr lang="en-US" smtClean="0"/>
              <a:t>5/20/2021</a:t>
            </a:fld>
            <a:endParaRPr lang="en-US"/>
          </a:p>
        </p:txBody>
      </p:sp>
      <p:sp>
        <p:nvSpPr>
          <p:cNvPr id="4" name="Footer Placeholder 3">
            <a:extLst>
              <a:ext uri="{FF2B5EF4-FFF2-40B4-BE49-F238E27FC236}">
                <a16:creationId xmlns:a16="http://schemas.microsoft.com/office/drawing/2014/main" id="{FCCE951C-6F8E-144C-847E-3729EBEDB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D4B9B9-CB03-5240-BA1F-0DBFC43E1EC8}"/>
              </a:ext>
            </a:extLst>
          </p:cNvPr>
          <p:cNvSpPr>
            <a:spLocks noGrp="1"/>
          </p:cNvSpPr>
          <p:nvPr>
            <p:ph type="sldNum" sz="quarter" idx="12"/>
          </p:nvPr>
        </p:nvSpPr>
        <p:spPr/>
        <p:txBody>
          <a:bodyPr/>
          <a:lstStyle/>
          <a:p>
            <a:fld id="{2A839765-BD3A-2E44-B04D-B5B65DA87C68}" type="slidenum">
              <a:rPr lang="en-US" smtClean="0"/>
              <a:t>‹#›</a:t>
            </a:fld>
            <a:endParaRPr lang="en-US"/>
          </a:p>
        </p:txBody>
      </p:sp>
    </p:spTree>
    <p:extLst>
      <p:ext uri="{BB962C8B-B14F-4D97-AF65-F5344CB8AC3E}">
        <p14:creationId xmlns:p14="http://schemas.microsoft.com/office/powerpoint/2010/main" val="137767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1" y="575682"/>
            <a:ext cx="11176477" cy="5676031"/>
          </a:xfrm>
          <a:prstGeom prst="rect">
            <a:avLst/>
          </a:prstGeom>
        </p:spPr>
      </p:pic>
      <p:sp>
        <p:nvSpPr>
          <p:cNvPr id="7" name="Text Placeholder 5"/>
          <p:cNvSpPr>
            <a:spLocks noGrp="1"/>
          </p:cNvSpPr>
          <p:nvPr>
            <p:ph type="body" sz="quarter" idx="16" hasCustomPrompt="1"/>
          </p:nvPr>
        </p:nvSpPr>
        <p:spPr>
          <a:xfrm>
            <a:off x="1499479" y="2367114"/>
            <a:ext cx="9673347" cy="632385"/>
          </a:xfrm>
          <a:noFill/>
        </p:spPr>
        <p:txBody>
          <a:bodyPr>
            <a:noAutofit/>
          </a:bodyPr>
          <a:lstStyle>
            <a:lvl1pPr marL="0" indent="0">
              <a:buNone/>
              <a:defRPr sz="4800" baseline="0">
                <a:solidFill>
                  <a:schemeClr val="tx1"/>
                </a:solidFill>
                <a:latin typeface="+mj-lt"/>
              </a:defRPr>
            </a:lvl1pPr>
          </a:lstStyle>
          <a:p>
            <a:pPr lvl="0"/>
            <a:r>
              <a:rPr lang="en-US"/>
              <a:t>Click to add headline text</a:t>
            </a:r>
          </a:p>
        </p:txBody>
      </p:sp>
      <p:sp>
        <p:nvSpPr>
          <p:cNvPr id="8" name="Text Placeholder 15"/>
          <p:cNvSpPr>
            <a:spLocks noGrp="1"/>
          </p:cNvSpPr>
          <p:nvPr>
            <p:ph type="body" sz="quarter" idx="17" hasCustomPrompt="1"/>
          </p:nvPr>
        </p:nvSpPr>
        <p:spPr>
          <a:xfrm>
            <a:off x="1499481" y="3182501"/>
            <a:ext cx="4623025" cy="415465"/>
          </a:xfrm>
        </p:spPr>
        <p:txBody>
          <a:bodyPr>
            <a:noAutofit/>
          </a:bodyPr>
          <a:lstStyle>
            <a:lvl1pPr marL="0" indent="0">
              <a:buNone/>
              <a:defRPr sz="2400" baseline="0">
                <a:solidFill>
                  <a:schemeClr val="accent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1" name="Text Placeholder 15"/>
          <p:cNvSpPr>
            <a:spLocks noGrp="1"/>
          </p:cNvSpPr>
          <p:nvPr>
            <p:ph type="body" sz="quarter" idx="18" hasCustomPrompt="1"/>
          </p:nvPr>
        </p:nvSpPr>
        <p:spPr>
          <a:xfrm>
            <a:off x="1499481" y="3609884"/>
            <a:ext cx="4623025" cy="972057"/>
          </a:xfrm>
        </p:spPr>
        <p:txBody>
          <a:bodyPr>
            <a:noAutofit/>
          </a:bodyPr>
          <a:lstStyle>
            <a:lvl1pPr marL="0" indent="0">
              <a:lnSpc>
                <a:spcPts val="2480"/>
              </a:lnSpc>
              <a:spcBef>
                <a:spcPts val="0"/>
              </a:spcBef>
              <a:buNone/>
              <a:defRPr sz="2400" baseline="0">
                <a:solidFill>
                  <a:schemeClr val="tx2"/>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a:t>
            </a:r>
          </a:p>
          <a:p>
            <a:pPr lvl="0"/>
            <a:r>
              <a:rPr lang="en-US"/>
              <a:t>Company</a:t>
            </a:r>
          </a:p>
        </p:txBody>
      </p:sp>
      <p:sp>
        <p:nvSpPr>
          <p:cNvPr id="3" name="Text Placeholder 2"/>
          <p:cNvSpPr>
            <a:spLocks noGrp="1"/>
          </p:cNvSpPr>
          <p:nvPr>
            <p:ph type="body" sz="quarter" idx="19" hasCustomPrompt="1"/>
          </p:nvPr>
        </p:nvSpPr>
        <p:spPr>
          <a:xfrm>
            <a:off x="1500189" y="1512727"/>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TYPE OF PRESENTATION</a:t>
            </a:r>
          </a:p>
        </p:txBody>
      </p:sp>
      <p:grpSp>
        <p:nvGrpSpPr>
          <p:cNvPr id="2" name="Group 1">
            <a:extLst>
              <a:ext uri="{FF2B5EF4-FFF2-40B4-BE49-F238E27FC236}">
                <a16:creationId xmlns:a16="http://schemas.microsoft.com/office/drawing/2014/main" id="{D6E5D766-7BA8-7A43-8867-EE92F711AA3B}"/>
              </a:ext>
            </a:extLst>
          </p:cNvPr>
          <p:cNvGrpSpPr/>
          <p:nvPr userDrawn="1"/>
        </p:nvGrpSpPr>
        <p:grpSpPr>
          <a:xfrm>
            <a:off x="7064173" y="5710196"/>
            <a:ext cx="4166175" cy="220675"/>
            <a:chOff x="7064173" y="5710196"/>
            <a:chExt cx="4166175" cy="220675"/>
          </a:xfrm>
        </p:grpSpPr>
        <p:pic>
          <p:nvPicPr>
            <p:cNvPr id="13" name="Picture 12" descr="PCC_2010logo.png"/>
            <p:cNvPicPr>
              <a:picLocks noChangeAspect="1"/>
            </p:cNvPicPr>
            <p:nvPr userDrawn="1"/>
          </p:nvPicPr>
          <p:blipFill>
            <a:blip r:embed="rId3"/>
            <a:stretch>
              <a:fillRect/>
            </a:stretch>
          </p:blipFill>
          <p:spPr>
            <a:xfrm>
              <a:off x="7064173" y="5710196"/>
              <a:ext cx="1593899" cy="191909"/>
            </a:xfrm>
            <a:prstGeom prst="rect">
              <a:avLst/>
            </a:prstGeom>
          </p:spPr>
        </p:pic>
        <p:pic>
          <p:nvPicPr>
            <p:cNvPr id="9" name="Picture 8">
              <a:extLst>
                <a:ext uri="{FF2B5EF4-FFF2-40B4-BE49-F238E27FC236}">
                  <a16:creationId xmlns:a16="http://schemas.microsoft.com/office/drawing/2014/main" id="{A6EE2824-537D-8345-813A-BEE99499D50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2" name="Straight Connector 11">
              <a:extLst>
                <a:ext uri="{FF2B5EF4-FFF2-40B4-BE49-F238E27FC236}">
                  <a16:creationId xmlns:a16="http://schemas.microsoft.com/office/drawing/2014/main" id="{BACC0362-5FD1-784E-A11C-38E826360051}"/>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392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1" y="575682"/>
            <a:ext cx="11176477" cy="5676031"/>
          </a:xfrm>
          <a:prstGeom prst="rect">
            <a:avLst/>
          </a:prstGeom>
        </p:spPr>
      </p:pic>
      <p:sp>
        <p:nvSpPr>
          <p:cNvPr id="7" name="Text Placeholder 5"/>
          <p:cNvSpPr>
            <a:spLocks noGrp="1"/>
          </p:cNvSpPr>
          <p:nvPr>
            <p:ph type="body" sz="quarter" idx="16" hasCustomPrompt="1"/>
          </p:nvPr>
        </p:nvSpPr>
        <p:spPr>
          <a:xfrm>
            <a:off x="1499479" y="2367114"/>
            <a:ext cx="8658935" cy="1430372"/>
          </a:xfrm>
          <a:noFill/>
        </p:spPr>
        <p:txBody>
          <a:bodyPr>
            <a:noAutofit/>
          </a:bodyPr>
          <a:lstStyle>
            <a:lvl1pPr marL="0" indent="0">
              <a:buNone/>
              <a:defRPr sz="4800" baseline="0">
                <a:solidFill>
                  <a:schemeClr val="tx1"/>
                </a:solidFill>
                <a:latin typeface="+mj-lt"/>
              </a:defRPr>
            </a:lvl1pPr>
          </a:lstStyle>
          <a:p>
            <a:pPr lvl="0"/>
            <a:r>
              <a:rPr lang="en-US"/>
              <a:t>Click to add 2 line headline text </a:t>
            </a:r>
          </a:p>
        </p:txBody>
      </p:sp>
      <p:sp>
        <p:nvSpPr>
          <p:cNvPr id="8" name="Text Placeholder 15"/>
          <p:cNvSpPr>
            <a:spLocks noGrp="1"/>
          </p:cNvSpPr>
          <p:nvPr>
            <p:ph type="body" sz="quarter" idx="17" hasCustomPrompt="1"/>
          </p:nvPr>
        </p:nvSpPr>
        <p:spPr>
          <a:xfrm>
            <a:off x="1499481" y="4111189"/>
            <a:ext cx="4623025" cy="415465"/>
          </a:xfrm>
        </p:spPr>
        <p:txBody>
          <a:bodyPr>
            <a:noAutofit/>
          </a:bodyPr>
          <a:lstStyle>
            <a:lvl1pPr marL="0" indent="0">
              <a:buNone/>
              <a:defRPr sz="2400" baseline="0">
                <a:solidFill>
                  <a:schemeClr val="accent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9" name="Text Placeholder 15"/>
          <p:cNvSpPr>
            <a:spLocks noGrp="1"/>
          </p:cNvSpPr>
          <p:nvPr>
            <p:ph type="body" sz="quarter" idx="18" hasCustomPrompt="1"/>
          </p:nvPr>
        </p:nvSpPr>
        <p:spPr>
          <a:xfrm>
            <a:off x="1499481" y="4538572"/>
            <a:ext cx="4623025" cy="972057"/>
          </a:xfrm>
        </p:spPr>
        <p:txBody>
          <a:bodyPr>
            <a:noAutofit/>
          </a:bodyPr>
          <a:lstStyle>
            <a:lvl1pPr marL="0" indent="0">
              <a:lnSpc>
                <a:spcPts val="2480"/>
              </a:lnSpc>
              <a:spcBef>
                <a:spcPts val="0"/>
              </a:spcBef>
              <a:buNone/>
              <a:defRPr sz="2400" baseline="0">
                <a:solidFill>
                  <a:schemeClr val="tx2"/>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a:t>
            </a:r>
          </a:p>
          <a:p>
            <a:pPr lvl="0"/>
            <a:r>
              <a:rPr lang="en-US"/>
              <a:t>Company</a:t>
            </a:r>
          </a:p>
        </p:txBody>
      </p:sp>
      <p:sp>
        <p:nvSpPr>
          <p:cNvPr id="11" name="Text Placeholder 2"/>
          <p:cNvSpPr>
            <a:spLocks noGrp="1"/>
          </p:cNvSpPr>
          <p:nvPr>
            <p:ph type="body" sz="quarter" idx="19" hasCustomPrompt="1"/>
          </p:nvPr>
        </p:nvSpPr>
        <p:spPr>
          <a:xfrm>
            <a:off x="1500189" y="1512727"/>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TYPE OF PRESENTATION</a:t>
            </a:r>
          </a:p>
        </p:txBody>
      </p:sp>
      <p:grpSp>
        <p:nvGrpSpPr>
          <p:cNvPr id="16" name="Group 15">
            <a:extLst>
              <a:ext uri="{FF2B5EF4-FFF2-40B4-BE49-F238E27FC236}">
                <a16:creationId xmlns:a16="http://schemas.microsoft.com/office/drawing/2014/main" id="{B1FA253A-49B6-D543-B2F1-4AF536AB0C41}"/>
              </a:ext>
            </a:extLst>
          </p:cNvPr>
          <p:cNvGrpSpPr/>
          <p:nvPr userDrawn="1"/>
        </p:nvGrpSpPr>
        <p:grpSpPr>
          <a:xfrm>
            <a:off x="7064173" y="5710196"/>
            <a:ext cx="4166175" cy="220675"/>
            <a:chOff x="7064173" y="5710196"/>
            <a:chExt cx="4166175" cy="220675"/>
          </a:xfrm>
        </p:grpSpPr>
        <p:pic>
          <p:nvPicPr>
            <p:cNvPr id="17" name="Picture 16" descr="PCC_2010logo.png">
              <a:extLst>
                <a:ext uri="{FF2B5EF4-FFF2-40B4-BE49-F238E27FC236}">
                  <a16:creationId xmlns:a16="http://schemas.microsoft.com/office/drawing/2014/main" id="{E4A30990-2211-4A44-8735-D412E1F042B0}"/>
                </a:ext>
              </a:extLst>
            </p:cNvPr>
            <p:cNvPicPr>
              <a:picLocks noChangeAspect="1"/>
            </p:cNvPicPr>
            <p:nvPr userDrawn="1"/>
          </p:nvPicPr>
          <p:blipFill>
            <a:blip r:embed="rId3"/>
            <a:stretch>
              <a:fillRect/>
            </a:stretch>
          </p:blipFill>
          <p:spPr>
            <a:xfrm>
              <a:off x="7064173" y="5710196"/>
              <a:ext cx="1593899" cy="191909"/>
            </a:xfrm>
            <a:prstGeom prst="rect">
              <a:avLst/>
            </a:prstGeom>
          </p:spPr>
        </p:pic>
        <p:pic>
          <p:nvPicPr>
            <p:cNvPr id="18" name="Picture 17">
              <a:extLst>
                <a:ext uri="{FF2B5EF4-FFF2-40B4-BE49-F238E27FC236}">
                  <a16:creationId xmlns:a16="http://schemas.microsoft.com/office/drawing/2014/main" id="{9B8834F0-91BD-1B43-B2F6-D1315047B07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9" name="Straight Connector 18">
              <a:extLst>
                <a:ext uri="{FF2B5EF4-FFF2-40B4-BE49-F238E27FC236}">
                  <a16:creationId xmlns:a16="http://schemas.microsoft.com/office/drawing/2014/main" id="{4FCE2737-A85B-304E-A292-123160E743F6}"/>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267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6" name="Text Placeholder 13"/>
          <p:cNvSpPr>
            <a:spLocks noGrp="1"/>
          </p:cNvSpPr>
          <p:nvPr>
            <p:ph type="body" sz="quarter" idx="11" hasCustomPrompt="1"/>
          </p:nvPr>
        </p:nvSpPr>
        <p:spPr>
          <a:xfrm>
            <a:off x="781051" y="1389504"/>
            <a:ext cx="10629900" cy="4511424"/>
          </a:xfrm>
        </p:spPr>
        <p:txBody>
          <a:bodyPr>
            <a:noAutofit/>
          </a:bodyPr>
          <a:lstStyle>
            <a:lvl1pPr>
              <a:buClr>
                <a:schemeClr val="accent1"/>
              </a:buClr>
              <a:defRPr sz="2667">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grpSp>
        <p:nvGrpSpPr>
          <p:cNvPr id="17" name="Group 16">
            <a:extLst>
              <a:ext uri="{FF2B5EF4-FFF2-40B4-BE49-F238E27FC236}">
                <a16:creationId xmlns:a16="http://schemas.microsoft.com/office/drawing/2014/main" id="{6142DC1F-EFAF-5944-999B-055EDC843306}"/>
              </a:ext>
            </a:extLst>
          </p:cNvPr>
          <p:cNvGrpSpPr/>
          <p:nvPr userDrawn="1"/>
        </p:nvGrpSpPr>
        <p:grpSpPr>
          <a:xfrm>
            <a:off x="7538735" y="6294417"/>
            <a:ext cx="4166175" cy="220675"/>
            <a:chOff x="7064173" y="5710196"/>
            <a:chExt cx="4166175" cy="220675"/>
          </a:xfrm>
        </p:grpSpPr>
        <p:pic>
          <p:nvPicPr>
            <p:cNvPr id="18" name="Picture 17" descr="PCC_2010logo.png">
              <a:extLst>
                <a:ext uri="{FF2B5EF4-FFF2-40B4-BE49-F238E27FC236}">
                  <a16:creationId xmlns:a16="http://schemas.microsoft.com/office/drawing/2014/main" id="{40381067-0BF4-AC41-9B85-22549C06E021}"/>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9" name="Picture 18">
              <a:extLst>
                <a:ext uri="{FF2B5EF4-FFF2-40B4-BE49-F238E27FC236}">
                  <a16:creationId xmlns:a16="http://schemas.microsoft.com/office/drawing/2014/main" id="{61C7CAB6-6025-B843-9636-1BC66D68675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20" name="Straight Connector 19">
              <a:extLst>
                <a:ext uri="{FF2B5EF4-FFF2-40B4-BE49-F238E27FC236}">
                  <a16:creationId xmlns:a16="http://schemas.microsoft.com/office/drawing/2014/main" id="{1107DFFB-BC33-C946-8EBF-42276C503BCA}"/>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34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667">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grpSp>
        <p:nvGrpSpPr>
          <p:cNvPr id="15" name="Group 14">
            <a:extLst>
              <a:ext uri="{FF2B5EF4-FFF2-40B4-BE49-F238E27FC236}">
                <a16:creationId xmlns:a16="http://schemas.microsoft.com/office/drawing/2014/main" id="{282C8134-A632-B142-B717-86AADF18FDFC}"/>
              </a:ext>
            </a:extLst>
          </p:cNvPr>
          <p:cNvGrpSpPr/>
          <p:nvPr userDrawn="1"/>
        </p:nvGrpSpPr>
        <p:grpSpPr>
          <a:xfrm>
            <a:off x="7538735" y="6294417"/>
            <a:ext cx="4166175" cy="220675"/>
            <a:chOff x="7064173" y="5710196"/>
            <a:chExt cx="4166175" cy="220675"/>
          </a:xfrm>
        </p:grpSpPr>
        <p:pic>
          <p:nvPicPr>
            <p:cNvPr id="16" name="Picture 15" descr="PCC_2010logo.png">
              <a:extLst>
                <a:ext uri="{FF2B5EF4-FFF2-40B4-BE49-F238E27FC236}">
                  <a16:creationId xmlns:a16="http://schemas.microsoft.com/office/drawing/2014/main" id="{3CA68780-B0CA-8541-85F2-6D6A05144200}"/>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7" name="Picture 16">
              <a:extLst>
                <a:ext uri="{FF2B5EF4-FFF2-40B4-BE49-F238E27FC236}">
                  <a16:creationId xmlns:a16="http://schemas.microsoft.com/office/drawing/2014/main" id="{FC442C9D-080F-524E-A69E-E64B687991B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8" name="Straight Connector 17">
              <a:extLst>
                <a:ext uri="{FF2B5EF4-FFF2-40B4-BE49-F238E27FC236}">
                  <a16:creationId xmlns:a16="http://schemas.microsoft.com/office/drawing/2014/main" id="{1D80CDB9-5B90-D645-851A-331C3124356D}"/>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64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9" name="Text Placeholder 13"/>
          <p:cNvSpPr>
            <a:spLocks noGrp="1"/>
          </p:cNvSpPr>
          <p:nvPr>
            <p:ph type="body" sz="quarter" idx="11" hasCustomPrompt="1"/>
          </p:nvPr>
        </p:nvSpPr>
        <p:spPr>
          <a:xfrm>
            <a:off x="5691500" y="1443033"/>
            <a:ext cx="5719451" cy="4600579"/>
          </a:xfrm>
        </p:spPr>
        <p:txBody>
          <a:bodyPr>
            <a:noAutofit/>
          </a:bodyPr>
          <a:lstStyle>
            <a:lvl1pPr>
              <a:buClr>
                <a:schemeClr val="accent1"/>
              </a:buClr>
              <a:defRPr sz="2667">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grpSp>
        <p:nvGrpSpPr>
          <p:cNvPr id="15" name="Group 14">
            <a:extLst>
              <a:ext uri="{FF2B5EF4-FFF2-40B4-BE49-F238E27FC236}">
                <a16:creationId xmlns:a16="http://schemas.microsoft.com/office/drawing/2014/main" id="{678C6E4A-72D5-5E4B-8657-A560F6A6516B}"/>
              </a:ext>
            </a:extLst>
          </p:cNvPr>
          <p:cNvGrpSpPr/>
          <p:nvPr userDrawn="1"/>
        </p:nvGrpSpPr>
        <p:grpSpPr>
          <a:xfrm>
            <a:off x="7538735" y="6294417"/>
            <a:ext cx="4166175" cy="220675"/>
            <a:chOff x="7064173" y="5710196"/>
            <a:chExt cx="4166175" cy="220675"/>
          </a:xfrm>
        </p:grpSpPr>
        <p:pic>
          <p:nvPicPr>
            <p:cNvPr id="16" name="Picture 15" descr="PCC_2010logo.png">
              <a:extLst>
                <a:ext uri="{FF2B5EF4-FFF2-40B4-BE49-F238E27FC236}">
                  <a16:creationId xmlns:a16="http://schemas.microsoft.com/office/drawing/2014/main" id="{9016A765-C579-8543-A306-AA51C0AA7C70}"/>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7" name="Picture 16">
              <a:extLst>
                <a:ext uri="{FF2B5EF4-FFF2-40B4-BE49-F238E27FC236}">
                  <a16:creationId xmlns:a16="http://schemas.microsoft.com/office/drawing/2014/main" id="{E5C94BDB-E131-AD4B-9669-44E744B3801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8" name="Straight Connector 17">
              <a:extLst>
                <a:ext uri="{FF2B5EF4-FFF2-40B4-BE49-F238E27FC236}">
                  <a16:creationId xmlns:a16="http://schemas.microsoft.com/office/drawing/2014/main" id="{D022107C-70E1-AB49-BD25-F1970DD1B672}"/>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8676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9" name="Picture Placeholder 10"/>
          <p:cNvSpPr>
            <a:spLocks noGrp="1"/>
          </p:cNvSpPr>
          <p:nvPr>
            <p:ph type="pic" sz="quarter" idx="11" hasCustomPrompt="1"/>
          </p:nvPr>
        </p:nvSpPr>
        <p:spPr>
          <a:xfrm>
            <a:off x="953303" y="1438473"/>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0" name="Straight Connector 9"/>
          <p:cNvCxnSpPr/>
          <p:nvPr userDrawn="1"/>
        </p:nvCxnSpPr>
        <p:spPr>
          <a:xfrm>
            <a:off x="4204769" y="1438472"/>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7"/>
          <p:cNvSpPr>
            <a:spLocks noGrp="1"/>
          </p:cNvSpPr>
          <p:nvPr>
            <p:ph type="body" sz="quarter" idx="14" hasCustomPrompt="1"/>
          </p:nvPr>
        </p:nvSpPr>
        <p:spPr>
          <a:xfrm>
            <a:off x="953302" y="5085894"/>
            <a:ext cx="2860255" cy="790351"/>
          </a:xfrm>
        </p:spPr>
        <p:txBody>
          <a:bodyPr>
            <a:noAutofit/>
          </a:bodyPr>
          <a:lstStyle>
            <a:lvl1pPr marL="0" indent="0" algn="ctr">
              <a:buNone/>
              <a:defRPr sz="1867"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2" name="Text Placeholder 22"/>
          <p:cNvSpPr>
            <a:spLocks noGrp="1"/>
          </p:cNvSpPr>
          <p:nvPr>
            <p:ph type="body" sz="quarter" idx="17" hasCustomPrompt="1"/>
          </p:nvPr>
        </p:nvSpPr>
        <p:spPr>
          <a:xfrm>
            <a:off x="953302" y="4418763"/>
            <a:ext cx="2860255" cy="565043"/>
          </a:xfrm>
        </p:spPr>
        <p:txBody>
          <a:bodyPr anchor="ctr">
            <a:noAutofit/>
          </a:bodyPr>
          <a:lstStyle>
            <a:lvl1pPr marL="0" indent="0" algn="ctr">
              <a:buNone/>
              <a:defRPr sz="2133" b="1" i="0">
                <a:solidFill>
                  <a:schemeClr val="accent1"/>
                </a:solidFill>
                <a:latin typeface="Calibri" charset="0"/>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3" name="Picture Placeholder 10"/>
          <p:cNvSpPr>
            <a:spLocks noGrp="1"/>
          </p:cNvSpPr>
          <p:nvPr>
            <p:ph type="pic" sz="quarter" idx="18" hasCustomPrompt="1"/>
          </p:nvPr>
        </p:nvSpPr>
        <p:spPr>
          <a:xfrm>
            <a:off x="4595983" y="1438473"/>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4" name="Straight Connector 13"/>
          <p:cNvCxnSpPr/>
          <p:nvPr userDrawn="1"/>
        </p:nvCxnSpPr>
        <p:spPr>
          <a:xfrm>
            <a:off x="7847449" y="1438472"/>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9" hasCustomPrompt="1"/>
          </p:nvPr>
        </p:nvSpPr>
        <p:spPr>
          <a:xfrm>
            <a:off x="4595982" y="5085894"/>
            <a:ext cx="2860255" cy="790351"/>
          </a:xfrm>
        </p:spPr>
        <p:txBody>
          <a:bodyPr>
            <a:noAutofit/>
          </a:bodyPr>
          <a:lstStyle>
            <a:lvl1pPr marL="0" indent="0" algn="ctr">
              <a:buNone/>
              <a:defRPr sz="1867"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6" name="Text Placeholder 22"/>
          <p:cNvSpPr>
            <a:spLocks noGrp="1"/>
          </p:cNvSpPr>
          <p:nvPr>
            <p:ph type="body" sz="quarter" idx="20" hasCustomPrompt="1"/>
          </p:nvPr>
        </p:nvSpPr>
        <p:spPr>
          <a:xfrm>
            <a:off x="4595982" y="4418763"/>
            <a:ext cx="2860255" cy="565043"/>
          </a:xfrm>
        </p:spPr>
        <p:txBody>
          <a:bodyPr anchor="ctr">
            <a:noAutofit/>
          </a:bodyPr>
          <a:lstStyle>
            <a:lvl1pPr marL="0" indent="0" algn="ctr">
              <a:buNone/>
              <a:defRPr sz="2133" b="1">
                <a:solidFill>
                  <a:schemeClr val="accent1"/>
                </a:solidFill>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7" name="Picture Placeholder 10"/>
          <p:cNvSpPr>
            <a:spLocks noGrp="1"/>
          </p:cNvSpPr>
          <p:nvPr>
            <p:ph type="pic" sz="quarter" idx="21" hasCustomPrompt="1"/>
          </p:nvPr>
        </p:nvSpPr>
        <p:spPr>
          <a:xfrm>
            <a:off x="8300718" y="1438473"/>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18" name="Text Placeholder 17"/>
          <p:cNvSpPr>
            <a:spLocks noGrp="1"/>
          </p:cNvSpPr>
          <p:nvPr>
            <p:ph type="body" sz="quarter" idx="22" hasCustomPrompt="1"/>
          </p:nvPr>
        </p:nvSpPr>
        <p:spPr>
          <a:xfrm>
            <a:off x="8300717" y="5085894"/>
            <a:ext cx="2860255" cy="790351"/>
          </a:xfrm>
        </p:spPr>
        <p:txBody>
          <a:bodyPr>
            <a:noAutofit/>
          </a:bodyPr>
          <a:lstStyle>
            <a:lvl1pPr marL="0" indent="0" algn="ctr">
              <a:buNone/>
              <a:defRPr sz="1867"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9" name="Text Placeholder 22"/>
          <p:cNvSpPr>
            <a:spLocks noGrp="1"/>
          </p:cNvSpPr>
          <p:nvPr>
            <p:ph type="body" sz="quarter" idx="23" hasCustomPrompt="1"/>
          </p:nvPr>
        </p:nvSpPr>
        <p:spPr>
          <a:xfrm>
            <a:off x="8300715" y="4418763"/>
            <a:ext cx="2860255" cy="565043"/>
          </a:xfrm>
        </p:spPr>
        <p:txBody>
          <a:bodyPr anchor="ctr">
            <a:noAutofit/>
          </a:bodyPr>
          <a:lstStyle>
            <a:lvl1pPr marL="0" indent="0" algn="ctr">
              <a:buNone/>
              <a:defRPr sz="2133" b="1">
                <a:solidFill>
                  <a:schemeClr val="accent1"/>
                </a:solidFill>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grpSp>
        <p:nvGrpSpPr>
          <p:cNvPr id="24" name="Group 23">
            <a:extLst>
              <a:ext uri="{FF2B5EF4-FFF2-40B4-BE49-F238E27FC236}">
                <a16:creationId xmlns:a16="http://schemas.microsoft.com/office/drawing/2014/main" id="{5DD373FF-2907-834A-A001-17AB2FF32593}"/>
              </a:ext>
            </a:extLst>
          </p:cNvPr>
          <p:cNvGrpSpPr/>
          <p:nvPr userDrawn="1"/>
        </p:nvGrpSpPr>
        <p:grpSpPr>
          <a:xfrm>
            <a:off x="7538735" y="6294417"/>
            <a:ext cx="4166175" cy="220675"/>
            <a:chOff x="7064173" y="5710196"/>
            <a:chExt cx="4166175" cy="220675"/>
          </a:xfrm>
        </p:grpSpPr>
        <p:pic>
          <p:nvPicPr>
            <p:cNvPr id="25" name="Picture 24" descr="PCC_2010logo.png">
              <a:extLst>
                <a:ext uri="{FF2B5EF4-FFF2-40B4-BE49-F238E27FC236}">
                  <a16:creationId xmlns:a16="http://schemas.microsoft.com/office/drawing/2014/main" id="{54651723-BC8C-F346-BA83-5AC2E55C5509}"/>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26" name="Picture 25">
              <a:extLst>
                <a:ext uri="{FF2B5EF4-FFF2-40B4-BE49-F238E27FC236}">
                  <a16:creationId xmlns:a16="http://schemas.microsoft.com/office/drawing/2014/main" id="{C6E85EF6-AE46-1140-948B-26FB6F722B1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27" name="Straight Connector 26">
              <a:extLst>
                <a:ext uri="{FF2B5EF4-FFF2-40B4-BE49-F238E27FC236}">
                  <a16:creationId xmlns:a16="http://schemas.microsoft.com/office/drawing/2014/main" id="{0BE7A2F5-10A5-0E46-84E8-1856C3A226A9}"/>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91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785814" y="481015"/>
            <a:ext cx="10629900" cy="1036948"/>
          </a:xfrm>
        </p:spPr>
        <p:txBody>
          <a:bodyPr anchor="ctr">
            <a:normAutofit/>
          </a:bodyPr>
          <a:lstStyle>
            <a:lvl1pPr marL="0" indent="0">
              <a:buNone/>
              <a:defRPr sz="3200">
                <a:solidFill>
                  <a:schemeClr val="tx2"/>
                </a:solidFill>
                <a:latin typeface="+mj-lt"/>
              </a:defRPr>
            </a:lvl1pPr>
          </a:lstStyle>
          <a:p>
            <a:pPr lvl="0"/>
            <a:r>
              <a:rPr lang="en-US"/>
              <a:t>Slide Title</a:t>
            </a:r>
          </a:p>
        </p:txBody>
      </p:sp>
      <p:sp>
        <p:nvSpPr>
          <p:cNvPr id="11" name="Text Placeholder 13"/>
          <p:cNvSpPr>
            <a:spLocks noGrp="1"/>
          </p:cNvSpPr>
          <p:nvPr>
            <p:ph type="body" sz="quarter" idx="11" hasCustomPrompt="1"/>
          </p:nvPr>
        </p:nvSpPr>
        <p:spPr>
          <a:xfrm>
            <a:off x="785814" y="1709103"/>
            <a:ext cx="10629900" cy="4361760"/>
          </a:xfrm>
        </p:spPr>
        <p:txBody>
          <a:bodyPr>
            <a:noAutofit/>
          </a:bodyPr>
          <a:lstStyle>
            <a:lvl1pPr>
              <a:buClr>
                <a:schemeClr val="accent1"/>
              </a:buClr>
              <a:defRPr sz="2667">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p:txBody>
      </p:sp>
      <p:grpSp>
        <p:nvGrpSpPr>
          <p:cNvPr id="10" name="Group 9">
            <a:extLst>
              <a:ext uri="{FF2B5EF4-FFF2-40B4-BE49-F238E27FC236}">
                <a16:creationId xmlns:a16="http://schemas.microsoft.com/office/drawing/2014/main" id="{13BD3EA9-6044-5940-AEC0-50B8DAB5DB61}"/>
              </a:ext>
            </a:extLst>
          </p:cNvPr>
          <p:cNvGrpSpPr/>
          <p:nvPr userDrawn="1"/>
        </p:nvGrpSpPr>
        <p:grpSpPr>
          <a:xfrm>
            <a:off x="7538735" y="6294417"/>
            <a:ext cx="4166175" cy="220675"/>
            <a:chOff x="7064173" y="5710196"/>
            <a:chExt cx="4166175" cy="220675"/>
          </a:xfrm>
        </p:grpSpPr>
        <p:pic>
          <p:nvPicPr>
            <p:cNvPr id="12" name="Picture 11" descr="PCC_2010logo.png">
              <a:extLst>
                <a:ext uri="{FF2B5EF4-FFF2-40B4-BE49-F238E27FC236}">
                  <a16:creationId xmlns:a16="http://schemas.microsoft.com/office/drawing/2014/main" id="{B5F61CB3-8562-744D-B001-C39C447E4672}"/>
                </a:ext>
              </a:extLst>
            </p:cNvPr>
            <p:cNvPicPr>
              <a:picLocks noChangeAspect="1"/>
            </p:cNvPicPr>
            <p:nvPr userDrawn="1"/>
          </p:nvPicPr>
          <p:blipFill>
            <a:blip r:embed="rId2"/>
            <a:stretch>
              <a:fillRect/>
            </a:stretch>
          </p:blipFill>
          <p:spPr>
            <a:xfrm>
              <a:off x="7064173" y="5710196"/>
              <a:ext cx="1593899" cy="191909"/>
            </a:xfrm>
            <a:prstGeom prst="rect">
              <a:avLst/>
            </a:prstGeom>
          </p:spPr>
        </p:pic>
        <p:pic>
          <p:nvPicPr>
            <p:cNvPr id="13" name="Picture 12">
              <a:extLst>
                <a:ext uri="{FF2B5EF4-FFF2-40B4-BE49-F238E27FC236}">
                  <a16:creationId xmlns:a16="http://schemas.microsoft.com/office/drawing/2014/main" id="{A2319E32-D6A0-4140-82A5-6E28C298A03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7953" y="5711705"/>
              <a:ext cx="2092395" cy="219166"/>
            </a:xfrm>
            <a:prstGeom prst="rect">
              <a:avLst/>
            </a:prstGeom>
          </p:spPr>
        </p:pic>
        <p:cxnSp>
          <p:nvCxnSpPr>
            <p:cNvPr id="14" name="Straight Connector 13">
              <a:extLst>
                <a:ext uri="{FF2B5EF4-FFF2-40B4-BE49-F238E27FC236}">
                  <a16:creationId xmlns:a16="http://schemas.microsoft.com/office/drawing/2014/main" id="{386A390F-6794-2844-A129-43AA74E62C15}"/>
                </a:ext>
              </a:extLst>
            </p:cNvPr>
            <p:cNvCxnSpPr/>
            <p:nvPr userDrawn="1"/>
          </p:nvCxnSpPr>
          <p:spPr>
            <a:xfrm>
              <a:off x="8892187" y="5738962"/>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015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656A5-B529-9C4A-BBCF-DD5B3E1BA1FC}" type="datetimeFigureOut">
              <a:rPr lang="en-US" smtClean="0"/>
              <a:t>5/20/2021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D8D28-8C14-6F4A-AF40-286893C5A6AD}" type="slidenum">
              <a:rPr lang="en-US" smtClean="0"/>
              <a:t>‹#›</a:t>
            </a:fld>
            <a:endParaRPr lang="en-US"/>
          </a:p>
        </p:txBody>
      </p:sp>
    </p:spTree>
    <p:extLst>
      <p:ext uri="{BB962C8B-B14F-4D97-AF65-F5344CB8AC3E}">
        <p14:creationId xmlns:p14="http://schemas.microsoft.com/office/powerpoint/2010/main" val="88793447"/>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12.xml"/><Relationship Id="rId16"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60.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1.png"/><Relationship Id="rId21" Type="http://schemas.openxmlformats.org/officeDocument/2006/relationships/image" Target="../media/image47.png"/><Relationship Id="rId7" Type="http://schemas.openxmlformats.org/officeDocument/2006/relationships/image" Target="../media/image37.sv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19.xml"/><Relationship Id="rId6" Type="http://schemas.openxmlformats.org/officeDocument/2006/relationships/image" Target="../media/image36.png"/><Relationship Id="rId11" Type="http://schemas.openxmlformats.org/officeDocument/2006/relationships/image" Target="../media/image33.svg"/><Relationship Id="rId5" Type="http://schemas.openxmlformats.org/officeDocument/2006/relationships/image" Target="../media/image23.svg"/><Relationship Id="rId15"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image" Target="../media/image45.png"/><Relationship Id="rId4" Type="http://schemas.openxmlformats.org/officeDocument/2006/relationships/image" Target="../media/image22.png"/><Relationship Id="rId9" Type="http://schemas.openxmlformats.org/officeDocument/2006/relationships/image" Target="../media/image31.svg"/><Relationship Id="rId14" Type="http://schemas.openxmlformats.org/officeDocument/2006/relationships/image" Target="../media/image40.svg"/><Relationship Id="rId22"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1.png"/><Relationship Id="rId21" Type="http://schemas.openxmlformats.org/officeDocument/2006/relationships/image" Target="../media/image47.png"/><Relationship Id="rId7" Type="http://schemas.openxmlformats.org/officeDocument/2006/relationships/image" Target="../media/image37.sv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20.xml"/><Relationship Id="rId6" Type="http://schemas.openxmlformats.org/officeDocument/2006/relationships/image" Target="../media/image36.png"/><Relationship Id="rId11" Type="http://schemas.openxmlformats.org/officeDocument/2006/relationships/image" Target="../media/image33.svg"/><Relationship Id="rId5" Type="http://schemas.openxmlformats.org/officeDocument/2006/relationships/image" Target="../media/image23.svg"/><Relationship Id="rId15"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image" Target="../media/image45.png"/><Relationship Id="rId4" Type="http://schemas.openxmlformats.org/officeDocument/2006/relationships/image" Target="../media/image22.png"/><Relationship Id="rId9" Type="http://schemas.openxmlformats.org/officeDocument/2006/relationships/image" Target="../media/image31.svg"/><Relationship Id="rId14" Type="http://schemas.openxmlformats.org/officeDocument/2006/relationships/image" Target="../media/image40.svg"/><Relationship Id="rId22"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DD616-6DD7-0B4C-999F-CC67B0BA7A37}"/>
              </a:ext>
            </a:extLst>
          </p:cNvPr>
          <p:cNvSpPr>
            <a:spLocks noGrp="1"/>
          </p:cNvSpPr>
          <p:nvPr>
            <p:ph type="body" sz="quarter" idx="16"/>
          </p:nvPr>
        </p:nvSpPr>
        <p:spPr>
          <a:xfrm>
            <a:off x="1499479" y="1891126"/>
            <a:ext cx="8658935" cy="1430372"/>
          </a:xfrm>
        </p:spPr>
        <p:txBody>
          <a:bodyPr/>
          <a:lstStyle/>
          <a:p>
            <a:r>
              <a:rPr lang="en-US"/>
              <a:t>Acute/Payer Sales Deck for ACOs</a:t>
            </a:r>
          </a:p>
        </p:txBody>
      </p:sp>
      <p:sp>
        <p:nvSpPr>
          <p:cNvPr id="3" name="Text Placeholder 2">
            <a:extLst>
              <a:ext uri="{FF2B5EF4-FFF2-40B4-BE49-F238E27FC236}">
                <a16:creationId xmlns:a16="http://schemas.microsoft.com/office/drawing/2014/main" id="{1C87AC7A-DA3D-C641-9D43-100AA13EB133}"/>
              </a:ext>
            </a:extLst>
          </p:cNvPr>
          <p:cNvSpPr>
            <a:spLocks noGrp="1"/>
          </p:cNvSpPr>
          <p:nvPr>
            <p:ph type="body" sz="quarter" idx="17"/>
          </p:nvPr>
        </p:nvSpPr>
        <p:spPr>
          <a:xfrm>
            <a:off x="1499481" y="2745855"/>
            <a:ext cx="4623025" cy="415465"/>
          </a:xfrm>
        </p:spPr>
        <p:txBody>
          <a:bodyPr/>
          <a:lstStyle/>
          <a:p>
            <a:r>
              <a:rPr lang="en-US" sz="1600" b="1" i="1"/>
              <a:t>Version 1</a:t>
            </a:r>
          </a:p>
        </p:txBody>
      </p:sp>
      <p:sp>
        <p:nvSpPr>
          <p:cNvPr id="4" name="Text Placeholder 3">
            <a:extLst>
              <a:ext uri="{FF2B5EF4-FFF2-40B4-BE49-F238E27FC236}">
                <a16:creationId xmlns:a16="http://schemas.microsoft.com/office/drawing/2014/main" id="{F56B5F78-8B01-1C4D-BB8B-9C74FE5FAEF8}"/>
              </a:ext>
            </a:extLst>
          </p:cNvPr>
          <p:cNvSpPr>
            <a:spLocks noGrp="1"/>
          </p:cNvSpPr>
          <p:nvPr>
            <p:ph type="body" sz="quarter" idx="18"/>
          </p:nvPr>
        </p:nvSpPr>
        <p:spPr>
          <a:xfrm>
            <a:off x="1536159" y="3012367"/>
            <a:ext cx="9172694" cy="972057"/>
          </a:xfrm>
        </p:spPr>
        <p:txBody>
          <a:bodyPr/>
          <a:lstStyle/>
          <a:p>
            <a:pPr marL="342900" indent="-342900">
              <a:buFont typeface="Arial" panose="020B0604020202020204" pitchFamily="34" charset="0"/>
              <a:buChar char="•"/>
            </a:pPr>
            <a:r>
              <a:rPr lang="en-US" sz="1600"/>
              <a:t>10 slide intro deck establishing customer pain &amp; solution</a:t>
            </a:r>
          </a:p>
          <a:p>
            <a:pPr marL="342900" indent="-342900">
              <a:buFont typeface="Arial" panose="020B0604020202020204" pitchFamily="34" charset="0"/>
              <a:buChar char="•"/>
            </a:pPr>
            <a:r>
              <a:rPr lang="en-US" sz="1600"/>
              <a:t>1-slide version of </a:t>
            </a:r>
            <a:r>
              <a:rPr lang="en-US" sz="1600" err="1"/>
              <a:t>PointClickCare</a:t>
            </a:r>
            <a:r>
              <a:rPr lang="en-US" sz="1600"/>
              <a:t> credibility &amp; differentiators</a:t>
            </a:r>
          </a:p>
        </p:txBody>
      </p:sp>
      <p:sp>
        <p:nvSpPr>
          <p:cNvPr id="5" name="Text Placeholder 4">
            <a:extLst>
              <a:ext uri="{FF2B5EF4-FFF2-40B4-BE49-F238E27FC236}">
                <a16:creationId xmlns:a16="http://schemas.microsoft.com/office/drawing/2014/main" id="{567669AF-C8E7-F740-B56A-7472E2D88B9F}"/>
              </a:ext>
            </a:extLst>
          </p:cNvPr>
          <p:cNvSpPr>
            <a:spLocks noGrp="1"/>
          </p:cNvSpPr>
          <p:nvPr>
            <p:ph type="body" sz="quarter" idx="19"/>
          </p:nvPr>
        </p:nvSpPr>
        <p:spPr>
          <a:xfrm>
            <a:off x="1500189" y="1036739"/>
            <a:ext cx="3386137" cy="644687"/>
          </a:xfrm>
        </p:spPr>
        <p:txBody>
          <a:bodyPr/>
          <a:lstStyle/>
          <a:p>
            <a:r>
              <a:rPr lang="en-US"/>
              <a:t>REMOVE THIS SLIDE</a:t>
            </a:r>
          </a:p>
        </p:txBody>
      </p:sp>
      <p:sp>
        <p:nvSpPr>
          <p:cNvPr id="6" name="Text Placeholder 2">
            <a:extLst>
              <a:ext uri="{FF2B5EF4-FFF2-40B4-BE49-F238E27FC236}">
                <a16:creationId xmlns:a16="http://schemas.microsoft.com/office/drawing/2014/main" id="{D006E29B-8630-0242-AA1B-4B15703A57EF}"/>
              </a:ext>
            </a:extLst>
          </p:cNvPr>
          <p:cNvSpPr txBox="1">
            <a:spLocks/>
          </p:cNvSpPr>
          <p:nvPr/>
        </p:nvSpPr>
        <p:spPr>
          <a:xfrm>
            <a:off x="1499481" y="3867096"/>
            <a:ext cx="4623025" cy="415465"/>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2400" kern="1200" baseline="0">
                <a:solidFill>
                  <a:schemeClr val="accent1"/>
                </a:solidFill>
                <a:latin typeface="+mn-lt"/>
                <a:ea typeface="+mn-ea"/>
                <a:cs typeface="+mn-cs"/>
              </a:defRPr>
            </a:lvl1pPr>
            <a:lvl2pPr marL="342891"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2pPr>
            <a:lvl3pPr marL="685783"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3pPr>
            <a:lvl4pPr marL="1028674"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4pPr>
            <a:lvl5pPr marL="1371566"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1"/>
              <a:t>Before Presenting</a:t>
            </a:r>
          </a:p>
        </p:txBody>
      </p:sp>
      <p:sp>
        <p:nvSpPr>
          <p:cNvPr id="7" name="Text Placeholder 3">
            <a:extLst>
              <a:ext uri="{FF2B5EF4-FFF2-40B4-BE49-F238E27FC236}">
                <a16:creationId xmlns:a16="http://schemas.microsoft.com/office/drawing/2014/main" id="{0E5642FD-C74B-E04C-A3D0-F20815BEF790}"/>
              </a:ext>
            </a:extLst>
          </p:cNvPr>
          <p:cNvSpPr txBox="1">
            <a:spLocks/>
          </p:cNvSpPr>
          <p:nvPr/>
        </p:nvSpPr>
        <p:spPr>
          <a:xfrm>
            <a:off x="1536159" y="4138219"/>
            <a:ext cx="9172694" cy="972057"/>
          </a:xfrm>
          <a:prstGeom prst="rect">
            <a:avLst/>
          </a:prstGeom>
        </p:spPr>
        <p:txBody>
          <a:bodyPr vert="horz" lIns="91440" tIns="45720" rIns="91440" bIns="45720" rtlCol="0">
            <a:noAutofit/>
          </a:bodyPr>
          <a:lstStyle>
            <a:lvl1pPr marL="0" indent="0" algn="l" defTabSz="914377" rtl="0" eaLnBrk="1" latinLnBrk="0" hangingPunct="1">
              <a:lnSpc>
                <a:spcPts val="2480"/>
              </a:lnSpc>
              <a:spcBef>
                <a:spcPts val="0"/>
              </a:spcBef>
              <a:buFont typeface="Arial" panose="020B0604020202020204" pitchFamily="34" charset="0"/>
              <a:buNone/>
              <a:defRPr sz="2400" kern="1200" baseline="0">
                <a:solidFill>
                  <a:schemeClr val="tx2"/>
                </a:solidFill>
                <a:latin typeface="+mn-lt"/>
                <a:ea typeface="+mn-ea"/>
                <a:cs typeface="+mn-cs"/>
              </a:defRPr>
            </a:lvl1pPr>
            <a:lvl2pPr marL="342891"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2pPr>
            <a:lvl3pPr marL="685783"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3pPr>
            <a:lvl4pPr marL="1028674"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4pPr>
            <a:lvl5pPr marL="1371566"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a:t>Slide 6: update with customer data points &amp; key priorities</a:t>
            </a:r>
          </a:p>
          <a:p>
            <a:pPr marL="342900" indent="-342900">
              <a:buFont typeface="Arial" panose="020B0604020202020204" pitchFamily="34" charset="0"/>
              <a:buChar char="•"/>
            </a:pPr>
            <a:r>
              <a:rPr lang="en-US" sz="1600"/>
              <a:t>Slide 10: select social proof points aligning with customer priorities</a:t>
            </a:r>
          </a:p>
          <a:p>
            <a:pPr marL="342900" indent="-342900">
              <a:buFont typeface="Arial" panose="020B0604020202020204" pitchFamily="34" charset="0"/>
              <a:buChar char="•"/>
            </a:pPr>
            <a:r>
              <a:rPr lang="en-US" sz="1600"/>
              <a:t>Slide 11: tailor demo intro slide to focus on capabilities relevant to prospect</a:t>
            </a:r>
          </a:p>
        </p:txBody>
      </p:sp>
    </p:spTree>
    <p:extLst>
      <p:ext uri="{BB962C8B-B14F-4D97-AF65-F5344CB8AC3E}">
        <p14:creationId xmlns:p14="http://schemas.microsoft.com/office/powerpoint/2010/main" val="237281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C9664A6F-C2C9-D740-9BC6-FDCC3005F529}"/>
              </a:ext>
            </a:extLst>
          </p:cNvPr>
          <p:cNvPicPr>
            <a:picLocks noChangeAspect="1"/>
          </p:cNvPicPr>
          <p:nvPr/>
        </p:nvPicPr>
        <p:blipFill rotWithShape="1">
          <a:blip r:embed="rId3">
            <a:extLst>
              <a:ext uri="{28A0092B-C50C-407E-A947-70E740481C1C}">
                <a14:useLocalDpi xmlns:a14="http://schemas.microsoft.com/office/drawing/2010/main"/>
              </a:ext>
            </a:extLst>
          </a:blip>
          <a:srcRect b="913"/>
          <a:stretch/>
        </p:blipFill>
        <p:spPr>
          <a:xfrm>
            <a:off x="457200" y="460342"/>
            <a:ext cx="11309106" cy="5964842"/>
          </a:xfrm>
          <a:prstGeom prst="rect">
            <a:avLst/>
          </a:prstGeom>
        </p:spPr>
      </p:pic>
      <p:sp>
        <p:nvSpPr>
          <p:cNvPr id="4" name="Rectangle 3">
            <a:extLst>
              <a:ext uri="{FF2B5EF4-FFF2-40B4-BE49-F238E27FC236}">
                <a16:creationId xmlns:a16="http://schemas.microsoft.com/office/drawing/2014/main" id="{D8DB7D61-E608-8949-A431-D7534C2D5696}"/>
              </a:ext>
            </a:extLst>
          </p:cNvPr>
          <p:cNvSpPr/>
          <p:nvPr/>
        </p:nvSpPr>
        <p:spPr>
          <a:xfrm>
            <a:off x="457200" y="460342"/>
            <a:ext cx="11309106" cy="5964842"/>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7326B6-ABE8-EA45-A28C-496FCA944BB3}"/>
              </a:ext>
            </a:extLst>
          </p:cNvPr>
          <p:cNvSpPr txBox="1"/>
          <p:nvPr/>
        </p:nvSpPr>
        <p:spPr>
          <a:xfrm>
            <a:off x="914400" y="762000"/>
            <a:ext cx="5818172" cy="1138773"/>
          </a:xfrm>
          <a:prstGeom prst="rect">
            <a:avLst/>
          </a:prstGeom>
          <a:noFill/>
        </p:spPr>
        <p:txBody>
          <a:bodyPr wrap="square" rtlCol="0">
            <a:spAutoFit/>
          </a:bodyPr>
          <a:lstStyle/>
          <a:p>
            <a:pPr lvl="0">
              <a:defRPr/>
            </a:pPr>
            <a:r>
              <a:rPr lang="en-US" sz="3400" b="1">
                <a:solidFill>
                  <a:schemeClr val="bg1"/>
                </a:solidFill>
                <a:latin typeface="Roboto Light" panose="02000000000000000000" pitchFamily="2" charset="0"/>
                <a:ea typeface="Roboto Light" panose="02000000000000000000" pitchFamily="2" charset="0"/>
              </a:rPr>
              <a:t>Get started today.</a:t>
            </a:r>
            <a:br>
              <a:rPr lang="en-US" sz="3400">
                <a:solidFill>
                  <a:schemeClr val="bg1"/>
                </a:solidFill>
                <a:latin typeface="Roboto Light" panose="02000000000000000000" pitchFamily="2" charset="0"/>
                <a:ea typeface="Roboto Light" panose="02000000000000000000" pitchFamily="2" charset="0"/>
              </a:rPr>
            </a:br>
            <a:r>
              <a:rPr lang="en-US" sz="3400">
                <a:solidFill>
                  <a:schemeClr val="bg1"/>
                </a:solidFill>
                <a:latin typeface="Roboto Light" panose="02000000000000000000" pitchFamily="2" charset="0"/>
                <a:ea typeface="Roboto Light" panose="02000000000000000000" pitchFamily="2" charset="0"/>
              </a:rPr>
              <a:t>Begin saving tomorrow.</a:t>
            </a:r>
          </a:p>
        </p:txBody>
      </p:sp>
      <p:sp>
        <p:nvSpPr>
          <p:cNvPr id="6" name="TextBox 5">
            <a:extLst>
              <a:ext uri="{FF2B5EF4-FFF2-40B4-BE49-F238E27FC236}">
                <a16:creationId xmlns:a16="http://schemas.microsoft.com/office/drawing/2014/main" id="{AF795370-825B-C147-88B9-2301A7145195}"/>
              </a:ext>
            </a:extLst>
          </p:cNvPr>
          <p:cNvSpPr txBox="1"/>
          <p:nvPr/>
        </p:nvSpPr>
        <p:spPr>
          <a:xfrm>
            <a:off x="1276074" y="4004537"/>
            <a:ext cx="2999232"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25%</a:t>
            </a:r>
            <a:r>
              <a:rPr lang="en-US" sz="3600">
                <a:solidFill>
                  <a:schemeClr val="bg1"/>
                </a:solidFill>
                <a:latin typeface="Roboto Light" panose="02000000000000000000" pitchFamily="2" charset="0"/>
                <a:ea typeface="Roboto Light" panose="02000000000000000000" pitchFamily="2" charset="0"/>
              </a:rPr>
              <a:t> </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all-cause</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30-day readmissions at Legacy Salmon Creek Medical Center</a:t>
            </a:r>
          </a:p>
        </p:txBody>
      </p:sp>
      <p:sp>
        <p:nvSpPr>
          <p:cNvPr id="7" name="TextBox 6">
            <a:extLst>
              <a:ext uri="{FF2B5EF4-FFF2-40B4-BE49-F238E27FC236}">
                <a16:creationId xmlns:a16="http://schemas.microsoft.com/office/drawing/2014/main" id="{0B0381B7-9A26-254C-8501-34EA60EB8466}"/>
              </a:ext>
            </a:extLst>
          </p:cNvPr>
          <p:cNvSpPr txBox="1"/>
          <p:nvPr/>
        </p:nvSpPr>
        <p:spPr>
          <a:xfrm>
            <a:off x="1518391" y="2045697"/>
            <a:ext cx="2514599"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78%</a:t>
            </a:r>
            <a:r>
              <a:rPr lang="en-US" sz="3600">
                <a:solidFill>
                  <a:schemeClr val="bg1"/>
                </a:solidFill>
                <a:latin typeface="Roboto Light" panose="02000000000000000000" pitchFamily="2" charset="0"/>
                <a:ea typeface="Roboto Light" panose="02000000000000000000" pitchFamily="2" charset="0"/>
              </a:rPr>
              <a:t> </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all-cause</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30-day readmissions at St. Anthony Hospital</a:t>
            </a:r>
          </a:p>
        </p:txBody>
      </p:sp>
      <p:sp>
        <p:nvSpPr>
          <p:cNvPr id="8" name="TextBox 7">
            <a:extLst>
              <a:ext uri="{FF2B5EF4-FFF2-40B4-BE49-F238E27FC236}">
                <a16:creationId xmlns:a16="http://schemas.microsoft.com/office/drawing/2014/main" id="{1ED26973-26EF-7D4C-AF9E-B093C7C0EF45}"/>
              </a:ext>
            </a:extLst>
          </p:cNvPr>
          <p:cNvSpPr txBox="1"/>
          <p:nvPr/>
        </p:nvSpPr>
        <p:spPr>
          <a:xfrm>
            <a:off x="4967028" y="2045697"/>
            <a:ext cx="2616395"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60%</a:t>
            </a:r>
            <a:r>
              <a:rPr lang="en-US" sz="3600">
                <a:solidFill>
                  <a:schemeClr val="bg1"/>
                </a:solidFill>
                <a:latin typeface="Roboto Light" panose="02000000000000000000" pitchFamily="2" charset="0"/>
                <a:ea typeface="Roboto Light" panose="02000000000000000000" pitchFamily="2" charset="0"/>
              </a:rPr>
              <a:t> </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avoidable readmissions at Marquis Health Services</a:t>
            </a:r>
          </a:p>
        </p:txBody>
      </p:sp>
      <p:sp>
        <p:nvSpPr>
          <p:cNvPr id="9" name="TextBox 8">
            <a:extLst>
              <a:ext uri="{FF2B5EF4-FFF2-40B4-BE49-F238E27FC236}">
                <a16:creationId xmlns:a16="http://schemas.microsoft.com/office/drawing/2014/main" id="{8CFBE138-C6BD-6C4F-B392-94CFCC92826C}"/>
              </a:ext>
            </a:extLst>
          </p:cNvPr>
          <p:cNvSpPr txBox="1"/>
          <p:nvPr/>
        </p:nvSpPr>
        <p:spPr>
          <a:xfrm>
            <a:off x="4640940" y="4004537"/>
            <a:ext cx="3268569"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$6.5M</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the cost of care and a 7% drop in avoidable admissions at Columbia Medical Associates</a:t>
            </a:r>
          </a:p>
        </p:txBody>
      </p:sp>
      <p:sp>
        <p:nvSpPr>
          <p:cNvPr id="10" name="TextBox 9">
            <a:extLst>
              <a:ext uri="{FF2B5EF4-FFF2-40B4-BE49-F238E27FC236}">
                <a16:creationId xmlns:a16="http://schemas.microsoft.com/office/drawing/2014/main" id="{3CC64E86-A6C8-984D-8248-8603933B9D94}"/>
              </a:ext>
            </a:extLst>
          </p:cNvPr>
          <p:cNvSpPr txBox="1"/>
          <p:nvPr/>
        </p:nvSpPr>
        <p:spPr>
          <a:xfrm>
            <a:off x="8269478" y="2045697"/>
            <a:ext cx="2888878"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7%</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post-acute readmissions within first</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30 days at TriHealth</a:t>
            </a:r>
          </a:p>
        </p:txBody>
      </p:sp>
      <p:sp>
        <p:nvSpPr>
          <p:cNvPr id="11" name="TextBox 10">
            <a:extLst>
              <a:ext uri="{FF2B5EF4-FFF2-40B4-BE49-F238E27FC236}">
                <a16:creationId xmlns:a16="http://schemas.microsoft.com/office/drawing/2014/main" id="{D27E19BD-4EC2-7041-8EE5-5E9E213D4A5A}"/>
              </a:ext>
            </a:extLst>
          </p:cNvPr>
          <p:cNvSpPr txBox="1"/>
          <p:nvPr/>
        </p:nvSpPr>
        <p:spPr>
          <a:xfrm>
            <a:off x="8191372" y="4010098"/>
            <a:ext cx="2966984" cy="173977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93%</a:t>
            </a:r>
          </a:p>
          <a:p>
            <a:pPr algn="ctr">
              <a:lnSpc>
                <a:spcPct val="113000"/>
              </a:lnSpc>
            </a:pPr>
            <a:r>
              <a:rPr lang="en-US" sz="1600" b="1">
                <a:solidFill>
                  <a:schemeClr val="bg1"/>
                </a:solidFill>
                <a:latin typeface="Roboto Light" panose="02000000000000000000" pitchFamily="2" charset="0"/>
                <a:ea typeface="Roboto Light" panose="02000000000000000000" pitchFamily="2" charset="0"/>
              </a:rPr>
              <a:t>of transitions fully electronic, saving time and reducing unnecessary mistakes</a:t>
            </a:r>
          </a:p>
        </p:txBody>
      </p:sp>
    </p:spTree>
    <p:extLst>
      <p:ext uri="{BB962C8B-B14F-4D97-AF65-F5344CB8AC3E}">
        <p14:creationId xmlns:p14="http://schemas.microsoft.com/office/powerpoint/2010/main" val="1839978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34D48-BE6D-8F40-A320-47EA9AEFDD84}"/>
              </a:ext>
            </a:extLst>
          </p:cNvPr>
          <p:cNvSpPr txBox="1"/>
          <p:nvPr/>
        </p:nvSpPr>
        <p:spPr>
          <a:xfrm>
            <a:off x="1219200" y="990600"/>
            <a:ext cx="7397809" cy="646331"/>
          </a:xfrm>
          <a:prstGeom prst="rect">
            <a:avLst/>
          </a:prstGeom>
          <a:noFill/>
        </p:spPr>
        <p:txBody>
          <a:bodyPr wrap="square" lIns="91440" tIns="45720" rIns="91440" bIns="45720" rtlCol="0" anchor="t">
            <a:spAutoFit/>
          </a:bodyPr>
          <a:lstStyle/>
          <a:p>
            <a:r>
              <a:rPr lang="en-US" sz="3600">
                <a:solidFill>
                  <a:schemeClr val="bg1"/>
                </a:solidFill>
                <a:latin typeface="Roboto Light"/>
                <a:ea typeface="Roboto Light"/>
              </a:rPr>
              <a:t>Today</a:t>
            </a:r>
            <a:endParaRPr lang="en-US" sz="3600">
              <a:solidFill>
                <a:schemeClr val="bg1"/>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9A06A20A-D554-814D-B913-8AF403F90447}"/>
              </a:ext>
            </a:extLst>
          </p:cNvPr>
          <p:cNvSpPr/>
          <p:nvPr/>
        </p:nvSpPr>
        <p:spPr>
          <a:xfrm>
            <a:off x="1219200" y="1636931"/>
            <a:ext cx="9376954" cy="400110"/>
          </a:xfrm>
          <a:prstGeom prst="rect">
            <a:avLst/>
          </a:prstGeom>
        </p:spPr>
        <p:txBody>
          <a:bodyPr wrap="square" lIns="91440" tIns="45720" rIns="91440" bIns="45720" anchor="t">
            <a:spAutoFit/>
          </a:bodyPr>
          <a:lstStyle/>
          <a:p>
            <a:r>
              <a:rPr lang="en-CA" sz="2000" b="1">
                <a:solidFill>
                  <a:schemeClr val="bg1"/>
                </a:solidFill>
                <a:latin typeface="Roboto Light"/>
                <a:ea typeface="Roboto Light"/>
              </a:rPr>
              <a:t>Our demo will address how your organization can achieve:</a:t>
            </a:r>
            <a:endParaRPr lang="en-US" sz="2000" b="1">
              <a:solidFill>
                <a:schemeClr val="bg1"/>
              </a:solidFill>
              <a:latin typeface="Roboto Light"/>
              <a:ea typeface="Roboto Light"/>
            </a:endParaRPr>
          </a:p>
        </p:txBody>
      </p:sp>
      <p:sp>
        <p:nvSpPr>
          <p:cNvPr id="11" name="TextBox 10">
            <a:extLst>
              <a:ext uri="{FF2B5EF4-FFF2-40B4-BE49-F238E27FC236}">
                <a16:creationId xmlns:a16="http://schemas.microsoft.com/office/drawing/2014/main" id="{B5B9257F-D8D6-064E-9F99-C5D3AC8ADB97}"/>
              </a:ext>
            </a:extLst>
          </p:cNvPr>
          <p:cNvSpPr txBox="1"/>
          <p:nvPr/>
        </p:nvSpPr>
        <p:spPr>
          <a:xfrm>
            <a:off x="1976551" y="2561875"/>
            <a:ext cx="7162377" cy="369332"/>
          </a:xfrm>
          <a:prstGeom prst="rect">
            <a:avLst/>
          </a:prstGeom>
          <a:noFill/>
        </p:spPr>
        <p:txBody>
          <a:bodyPr wrap="square" lIns="91440" tIns="45720" rIns="91440" bIns="45720" rtlCol="0" anchor="t">
            <a:spAutoFit/>
          </a:bodyPr>
          <a:lstStyle/>
          <a:p>
            <a:r>
              <a:rPr lang="en-US">
                <a:solidFill>
                  <a:schemeClr val="bg1"/>
                </a:solidFill>
                <a:latin typeface="Roboto Light"/>
                <a:ea typeface="Roboto Light"/>
              </a:rPr>
              <a:t>Improved care transitions between acute &amp; post-acute settings</a:t>
            </a:r>
          </a:p>
        </p:txBody>
      </p:sp>
      <p:sp>
        <p:nvSpPr>
          <p:cNvPr id="12" name="TextBox 11">
            <a:extLst>
              <a:ext uri="{FF2B5EF4-FFF2-40B4-BE49-F238E27FC236}">
                <a16:creationId xmlns:a16="http://schemas.microsoft.com/office/drawing/2014/main" id="{097F0DDE-B78A-0B43-B217-2D663E819451}"/>
              </a:ext>
            </a:extLst>
          </p:cNvPr>
          <p:cNvSpPr txBox="1"/>
          <p:nvPr/>
        </p:nvSpPr>
        <p:spPr>
          <a:xfrm>
            <a:off x="1976551" y="3264965"/>
            <a:ext cx="7772400" cy="369332"/>
          </a:xfrm>
          <a:prstGeom prst="rect">
            <a:avLst/>
          </a:prstGeom>
          <a:noFill/>
        </p:spPr>
        <p:txBody>
          <a:bodyPr wrap="square" rtlCol="0">
            <a:spAutoFit/>
          </a:bodyPr>
          <a:lstStyle/>
          <a:p>
            <a:r>
              <a:rPr lang="en-US">
                <a:solidFill>
                  <a:schemeClr val="bg1"/>
                </a:solidFill>
                <a:latin typeface="Roboto Light" panose="02000000000000000000" pitchFamily="2" charset="0"/>
                <a:ea typeface="Roboto Light" panose="02000000000000000000" pitchFamily="2" charset="0"/>
              </a:rPr>
              <a:t>Proactive monitoring and influence over post-acute patient care</a:t>
            </a:r>
          </a:p>
        </p:txBody>
      </p:sp>
      <p:sp>
        <p:nvSpPr>
          <p:cNvPr id="13" name="TextBox 12">
            <a:extLst>
              <a:ext uri="{FF2B5EF4-FFF2-40B4-BE49-F238E27FC236}">
                <a16:creationId xmlns:a16="http://schemas.microsoft.com/office/drawing/2014/main" id="{901B6DE4-09C0-E74B-B847-AAFF4A67964B}"/>
              </a:ext>
            </a:extLst>
          </p:cNvPr>
          <p:cNvSpPr txBox="1"/>
          <p:nvPr/>
        </p:nvSpPr>
        <p:spPr>
          <a:xfrm>
            <a:off x="1976551" y="3957110"/>
            <a:ext cx="9296401" cy="369332"/>
          </a:xfrm>
          <a:prstGeom prst="rect">
            <a:avLst/>
          </a:prstGeom>
          <a:noFill/>
        </p:spPr>
        <p:txBody>
          <a:bodyPr wrap="square" rtlCol="0">
            <a:spAutoFit/>
          </a:bodyPr>
          <a:lstStyle/>
          <a:p>
            <a:r>
              <a:rPr lang="en-US">
                <a:solidFill>
                  <a:schemeClr val="bg1"/>
                </a:solidFill>
                <a:latin typeface="Roboto Light" panose="02000000000000000000" pitchFamily="2" charset="0"/>
                <a:ea typeface="Roboto Light" panose="02000000000000000000" pitchFamily="2" charset="0"/>
              </a:rPr>
              <a:t>Timely measurement and analysis of care ecosystem partner performance </a:t>
            </a:r>
          </a:p>
        </p:txBody>
      </p:sp>
      <p:sp>
        <p:nvSpPr>
          <p:cNvPr id="2" name="Oval 1">
            <a:extLst>
              <a:ext uri="{FF2B5EF4-FFF2-40B4-BE49-F238E27FC236}">
                <a16:creationId xmlns:a16="http://schemas.microsoft.com/office/drawing/2014/main" id="{80BFC1A1-C6AF-1C49-A7D6-D06494F3AD6A}"/>
              </a:ext>
            </a:extLst>
          </p:cNvPr>
          <p:cNvSpPr/>
          <p:nvPr/>
        </p:nvSpPr>
        <p:spPr>
          <a:xfrm>
            <a:off x="1447800" y="2472991"/>
            <a:ext cx="452551" cy="45255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574F64-34EC-5F4E-9805-3E8EFF7E7B0B}"/>
              </a:ext>
            </a:extLst>
          </p:cNvPr>
          <p:cNvSpPr txBox="1"/>
          <p:nvPr/>
        </p:nvSpPr>
        <p:spPr>
          <a:xfrm>
            <a:off x="1517623" y="2514600"/>
            <a:ext cx="312906" cy="369332"/>
          </a:xfrm>
          <a:prstGeom prst="rect">
            <a:avLst/>
          </a:prstGeom>
          <a:noFill/>
        </p:spPr>
        <p:txBody>
          <a:bodyPr wrap="none" rtlCol="0">
            <a:spAutoFit/>
          </a:bodyPr>
          <a:lstStyle/>
          <a:p>
            <a:r>
              <a:rPr lang="en-US" b="1">
                <a:solidFill>
                  <a:schemeClr val="bg1"/>
                </a:solidFill>
                <a:latin typeface="Roboto Light" panose="02000000000000000000" pitchFamily="2" charset="0"/>
                <a:ea typeface="Roboto Light" panose="02000000000000000000" pitchFamily="2" charset="0"/>
              </a:rPr>
              <a:t>1</a:t>
            </a:r>
          </a:p>
        </p:txBody>
      </p:sp>
      <p:sp>
        <p:nvSpPr>
          <p:cNvPr id="15" name="Oval 14">
            <a:extLst>
              <a:ext uri="{FF2B5EF4-FFF2-40B4-BE49-F238E27FC236}">
                <a16:creationId xmlns:a16="http://schemas.microsoft.com/office/drawing/2014/main" id="{880F9A59-21B4-294D-9A74-F49CC9115962}"/>
              </a:ext>
            </a:extLst>
          </p:cNvPr>
          <p:cNvSpPr/>
          <p:nvPr/>
        </p:nvSpPr>
        <p:spPr>
          <a:xfrm>
            <a:off x="1447800" y="3188603"/>
            <a:ext cx="452551" cy="45255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A75C9CD-409B-7045-B12F-2747E3D14E2A}"/>
              </a:ext>
            </a:extLst>
          </p:cNvPr>
          <p:cNvSpPr txBox="1"/>
          <p:nvPr/>
        </p:nvSpPr>
        <p:spPr>
          <a:xfrm>
            <a:off x="1517623" y="3230212"/>
            <a:ext cx="312906" cy="369332"/>
          </a:xfrm>
          <a:prstGeom prst="rect">
            <a:avLst/>
          </a:prstGeom>
          <a:noFill/>
        </p:spPr>
        <p:txBody>
          <a:bodyPr wrap="none" rtlCol="0">
            <a:spAutoFit/>
          </a:bodyPr>
          <a:lstStyle/>
          <a:p>
            <a:r>
              <a:rPr lang="en-US" b="1">
                <a:solidFill>
                  <a:schemeClr val="bg1"/>
                </a:solidFill>
                <a:latin typeface="Roboto Light" panose="02000000000000000000" pitchFamily="2" charset="0"/>
                <a:ea typeface="Roboto Light" panose="02000000000000000000" pitchFamily="2" charset="0"/>
              </a:rPr>
              <a:t>2</a:t>
            </a:r>
          </a:p>
        </p:txBody>
      </p:sp>
      <p:sp>
        <p:nvSpPr>
          <p:cNvPr id="17" name="Oval 16">
            <a:extLst>
              <a:ext uri="{FF2B5EF4-FFF2-40B4-BE49-F238E27FC236}">
                <a16:creationId xmlns:a16="http://schemas.microsoft.com/office/drawing/2014/main" id="{7BF547FB-41E1-B142-8D77-294E8DFCF69F}"/>
              </a:ext>
            </a:extLst>
          </p:cNvPr>
          <p:cNvSpPr/>
          <p:nvPr/>
        </p:nvSpPr>
        <p:spPr>
          <a:xfrm>
            <a:off x="1447800" y="3908916"/>
            <a:ext cx="452551" cy="45255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598418-8809-A340-8E39-2710C13FE9E3}"/>
              </a:ext>
            </a:extLst>
          </p:cNvPr>
          <p:cNvSpPr txBox="1"/>
          <p:nvPr/>
        </p:nvSpPr>
        <p:spPr>
          <a:xfrm>
            <a:off x="1517623" y="3950525"/>
            <a:ext cx="312906" cy="369332"/>
          </a:xfrm>
          <a:prstGeom prst="rect">
            <a:avLst/>
          </a:prstGeom>
          <a:noFill/>
        </p:spPr>
        <p:txBody>
          <a:bodyPr wrap="none" rtlCol="0">
            <a:spAutoFit/>
          </a:bodyPr>
          <a:lstStyle/>
          <a:p>
            <a:r>
              <a:rPr lang="en-US" b="1">
                <a:solidFill>
                  <a:schemeClr val="bg1"/>
                </a:solidFill>
                <a:latin typeface="Roboto Light" panose="02000000000000000000" pitchFamily="2" charset="0"/>
                <a:ea typeface="Roboto Light" panose="02000000000000000000" pitchFamily="2" charset="0"/>
              </a:rPr>
              <a:t>3</a:t>
            </a:r>
          </a:p>
        </p:txBody>
      </p:sp>
    </p:spTree>
    <p:extLst>
      <p:ext uri="{BB962C8B-B14F-4D97-AF65-F5344CB8AC3E}">
        <p14:creationId xmlns:p14="http://schemas.microsoft.com/office/powerpoint/2010/main" val="3083528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DD616-6DD7-0B4C-999F-CC67B0BA7A37}"/>
              </a:ext>
            </a:extLst>
          </p:cNvPr>
          <p:cNvSpPr>
            <a:spLocks noGrp="1"/>
          </p:cNvSpPr>
          <p:nvPr>
            <p:ph type="body" sz="quarter" idx="16"/>
          </p:nvPr>
        </p:nvSpPr>
        <p:spPr>
          <a:xfrm>
            <a:off x="1499479" y="1853548"/>
            <a:ext cx="8658935" cy="1430372"/>
          </a:xfrm>
        </p:spPr>
        <p:txBody>
          <a:bodyPr/>
          <a:lstStyle/>
          <a:p>
            <a:r>
              <a:rPr lang="en-US"/>
              <a:t>Acute/Payer Sales Deck for ACOs</a:t>
            </a:r>
          </a:p>
        </p:txBody>
      </p:sp>
      <p:sp>
        <p:nvSpPr>
          <p:cNvPr id="3" name="Text Placeholder 2">
            <a:extLst>
              <a:ext uri="{FF2B5EF4-FFF2-40B4-BE49-F238E27FC236}">
                <a16:creationId xmlns:a16="http://schemas.microsoft.com/office/drawing/2014/main" id="{1C87AC7A-DA3D-C641-9D43-100AA13EB133}"/>
              </a:ext>
            </a:extLst>
          </p:cNvPr>
          <p:cNvSpPr>
            <a:spLocks noGrp="1"/>
          </p:cNvSpPr>
          <p:nvPr>
            <p:ph type="body" sz="quarter" idx="17"/>
          </p:nvPr>
        </p:nvSpPr>
        <p:spPr>
          <a:xfrm>
            <a:off x="1499481" y="2645647"/>
            <a:ext cx="4623025" cy="415465"/>
          </a:xfrm>
        </p:spPr>
        <p:txBody>
          <a:bodyPr/>
          <a:lstStyle/>
          <a:p>
            <a:r>
              <a:rPr lang="en-US" sz="1600" b="1" i="1"/>
              <a:t>Version 2</a:t>
            </a:r>
          </a:p>
        </p:txBody>
      </p:sp>
      <p:sp>
        <p:nvSpPr>
          <p:cNvPr id="4" name="Text Placeholder 3">
            <a:extLst>
              <a:ext uri="{FF2B5EF4-FFF2-40B4-BE49-F238E27FC236}">
                <a16:creationId xmlns:a16="http://schemas.microsoft.com/office/drawing/2014/main" id="{F56B5F78-8B01-1C4D-BB8B-9C74FE5FAEF8}"/>
              </a:ext>
            </a:extLst>
          </p:cNvPr>
          <p:cNvSpPr>
            <a:spLocks noGrp="1"/>
          </p:cNvSpPr>
          <p:nvPr>
            <p:ph type="body" sz="quarter" idx="18"/>
          </p:nvPr>
        </p:nvSpPr>
        <p:spPr>
          <a:xfrm>
            <a:off x="1499479" y="2856328"/>
            <a:ext cx="9172694" cy="1611706"/>
          </a:xfrm>
        </p:spPr>
        <p:txBody>
          <a:bodyPr/>
          <a:lstStyle/>
          <a:p>
            <a:pPr marL="342900" indent="-342900">
              <a:buFont typeface="Arial" panose="020B0604020202020204" pitchFamily="34" charset="0"/>
              <a:buChar char="•"/>
            </a:pPr>
            <a:r>
              <a:rPr lang="en-US" sz="1600"/>
              <a:t>12 slide intro deck establishing customer pain &amp; solution</a:t>
            </a:r>
          </a:p>
          <a:p>
            <a:pPr marL="342900" indent="-342900">
              <a:buFont typeface="Arial" panose="020B0604020202020204" pitchFamily="34" charset="0"/>
              <a:buChar char="•"/>
            </a:pPr>
            <a:r>
              <a:rPr lang="en-US" sz="1600"/>
              <a:t>Includes 2 slides on ‘why </a:t>
            </a:r>
            <a:r>
              <a:rPr lang="en-US" sz="1600" err="1"/>
              <a:t>PointClickCare</a:t>
            </a:r>
            <a:r>
              <a:rPr lang="en-US" sz="1600"/>
              <a:t>’</a:t>
            </a:r>
          </a:p>
          <a:p>
            <a:pPr marL="685791" lvl="1" indent="-342900">
              <a:buFont typeface="Arial" panose="020B0604020202020204" pitchFamily="34" charset="0"/>
              <a:buChar char="•"/>
            </a:pPr>
            <a:r>
              <a:rPr lang="en-US" sz="1400"/>
              <a:t>Slide 20: Highlighting </a:t>
            </a:r>
            <a:r>
              <a:rPr lang="en-US" sz="1400" err="1"/>
              <a:t>PointClickCare</a:t>
            </a:r>
            <a:r>
              <a:rPr lang="en-US" sz="1400"/>
              <a:t> credibility</a:t>
            </a:r>
          </a:p>
          <a:p>
            <a:pPr marL="685791" lvl="1" indent="-342900">
              <a:buFont typeface="Arial" panose="020B0604020202020204" pitchFamily="34" charset="0"/>
              <a:buChar char="•"/>
            </a:pPr>
            <a:r>
              <a:rPr lang="en-US" sz="1400"/>
              <a:t>Slide 21: Unpacking </a:t>
            </a:r>
            <a:r>
              <a:rPr lang="en-US" sz="1400" err="1"/>
              <a:t>PointClickCare</a:t>
            </a:r>
            <a:r>
              <a:rPr lang="en-US" sz="1400"/>
              <a:t> differentiators</a:t>
            </a:r>
          </a:p>
        </p:txBody>
      </p:sp>
      <p:sp>
        <p:nvSpPr>
          <p:cNvPr id="5" name="Text Placeholder 4">
            <a:extLst>
              <a:ext uri="{FF2B5EF4-FFF2-40B4-BE49-F238E27FC236}">
                <a16:creationId xmlns:a16="http://schemas.microsoft.com/office/drawing/2014/main" id="{567669AF-C8E7-F740-B56A-7472E2D88B9F}"/>
              </a:ext>
            </a:extLst>
          </p:cNvPr>
          <p:cNvSpPr>
            <a:spLocks noGrp="1"/>
          </p:cNvSpPr>
          <p:nvPr>
            <p:ph type="body" sz="quarter" idx="19"/>
          </p:nvPr>
        </p:nvSpPr>
        <p:spPr>
          <a:xfrm>
            <a:off x="1500189" y="999161"/>
            <a:ext cx="3386137" cy="644687"/>
          </a:xfrm>
        </p:spPr>
        <p:txBody>
          <a:bodyPr/>
          <a:lstStyle/>
          <a:p>
            <a:r>
              <a:rPr lang="en-US"/>
              <a:t>REMOVE THIS SLIDE</a:t>
            </a:r>
          </a:p>
        </p:txBody>
      </p:sp>
      <p:sp>
        <p:nvSpPr>
          <p:cNvPr id="6" name="Text Placeholder 2">
            <a:extLst>
              <a:ext uri="{FF2B5EF4-FFF2-40B4-BE49-F238E27FC236}">
                <a16:creationId xmlns:a16="http://schemas.microsoft.com/office/drawing/2014/main" id="{1E1820EA-B38A-4546-9B3C-103C3E1563E8}"/>
              </a:ext>
            </a:extLst>
          </p:cNvPr>
          <p:cNvSpPr txBox="1">
            <a:spLocks/>
          </p:cNvSpPr>
          <p:nvPr/>
        </p:nvSpPr>
        <p:spPr>
          <a:xfrm>
            <a:off x="1499481" y="4192912"/>
            <a:ext cx="4623025" cy="415465"/>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2400" kern="1200" baseline="0">
                <a:solidFill>
                  <a:schemeClr val="accent1"/>
                </a:solidFill>
                <a:latin typeface="+mn-lt"/>
                <a:ea typeface="+mn-ea"/>
                <a:cs typeface="+mn-cs"/>
              </a:defRPr>
            </a:lvl1pPr>
            <a:lvl2pPr marL="342891"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2pPr>
            <a:lvl3pPr marL="685783"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3pPr>
            <a:lvl4pPr marL="1028674"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4pPr>
            <a:lvl5pPr marL="1371566"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1"/>
              <a:t>Before Presenting</a:t>
            </a:r>
          </a:p>
        </p:txBody>
      </p:sp>
      <p:sp>
        <p:nvSpPr>
          <p:cNvPr id="7" name="Text Placeholder 3">
            <a:extLst>
              <a:ext uri="{FF2B5EF4-FFF2-40B4-BE49-F238E27FC236}">
                <a16:creationId xmlns:a16="http://schemas.microsoft.com/office/drawing/2014/main" id="{52E511E2-8B4D-AC40-B564-F9EDB6D9AC22}"/>
              </a:ext>
            </a:extLst>
          </p:cNvPr>
          <p:cNvSpPr txBox="1">
            <a:spLocks/>
          </p:cNvSpPr>
          <p:nvPr/>
        </p:nvSpPr>
        <p:spPr>
          <a:xfrm>
            <a:off x="1536159" y="4413931"/>
            <a:ext cx="9172694" cy="972057"/>
          </a:xfrm>
          <a:prstGeom prst="rect">
            <a:avLst/>
          </a:prstGeom>
        </p:spPr>
        <p:txBody>
          <a:bodyPr vert="horz" lIns="91440" tIns="45720" rIns="91440" bIns="45720" rtlCol="0">
            <a:noAutofit/>
          </a:bodyPr>
          <a:lstStyle>
            <a:lvl1pPr marL="0" indent="0" algn="l" defTabSz="914377" rtl="0" eaLnBrk="1" latinLnBrk="0" hangingPunct="1">
              <a:lnSpc>
                <a:spcPts val="2480"/>
              </a:lnSpc>
              <a:spcBef>
                <a:spcPts val="0"/>
              </a:spcBef>
              <a:buFont typeface="Arial" panose="020B0604020202020204" pitchFamily="34" charset="0"/>
              <a:buNone/>
              <a:defRPr sz="2400" kern="1200" baseline="0">
                <a:solidFill>
                  <a:schemeClr val="tx2"/>
                </a:solidFill>
                <a:latin typeface="+mn-lt"/>
                <a:ea typeface="+mn-ea"/>
                <a:cs typeface="+mn-cs"/>
              </a:defRPr>
            </a:lvl1pPr>
            <a:lvl2pPr marL="342891"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2pPr>
            <a:lvl3pPr marL="685783"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3pPr>
            <a:lvl4pPr marL="1028674"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4pPr>
            <a:lvl5pPr marL="1371566" indent="0" algn="l" defTabSz="914377" rtl="0" eaLnBrk="1" latinLnBrk="0" hangingPunct="1">
              <a:lnSpc>
                <a:spcPct val="90000"/>
              </a:lnSpc>
              <a:spcBef>
                <a:spcPts val="500"/>
              </a:spcBef>
              <a:buFont typeface="Arial" panose="020B0604020202020204" pitchFamily="34" charset="0"/>
              <a:buNone/>
              <a:defRPr sz="1351"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a:t>Slide 6: update with customer data points &amp; key priorities</a:t>
            </a:r>
          </a:p>
          <a:p>
            <a:pPr marL="342900" indent="-342900">
              <a:buFont typeface="Arial" panose="020B0604020202020204" pitchFamily="34" charset="0"/>
              <a:buChar char="•"/>
            </a:pPr>
            <a:r>
              <a:rPr lang="en-US" sz="1600"/>
              <a:t>Slide 10: select social proof points aligning with customer priorities</a:t>
            </a:r>
          </a:p>
          <a:p>
            <a:pPr marL="342900" indent="-342900">
              <a:buFont typeface="Arial" panose="020B0604020202020204" pitchFamily="34" charset="0"/>
              <a:buChar char="•"/>
            </a:pPr>
            <a:r>
              <a:rPr lang="en-US" sz="1600"/>
              <a:t>Slide 23: tailor demo intro slide to focus on capabilities relevant to prospect</a:t>
            </a:r>
          </a:p>
        </p:txBody>
      </p:sp>
    </p:spTree>
    <p:extLst>
      <p:ext uri="{BB962C8B-B14F-4D97-AF65-F5344CB8AC3E}">
        <p14:creationId xmlns:p14="http://schemas.microsoft.com/office/powerpoint/2010/main" val="387305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52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20D69-D9A6-2D4D-8E1C-18909941CDDA}"/>
              </a:ext>
            </a:extLst>
          </p:cNvPr>
          <p:cNvPicPr>
            <a:picLocks noChangeAspect="1"/>
          </p:cNvPicPr>
          <p:nvPr/>
        </p:nvPicPr>
        <p:blipFill rotWithShape="1">
          <a:blip r:embed="rId3"/>
          <a:srcRect l="36015" t="17289" r="14426" b="30478"/>
          <a:stretch/>
        </p:blipFill>
        <p:spPr>
          <a:xfrm>
            <a:off x="425694" y="446579"/>
            <a:ext cx="11309106" cy="5964842"/>
          </a:xfrm>
          <a:prstGeom prst="rect">
            <a:avLst/>
          </a:prstGeom>
        </p:spPr>
      </p:pic>
      <p:sp>
        <p:nvSpPr>
          <p:cNvPr id="61" name="Rectangle 60">
            <a:extLst>
              <a:ext uri="{FF2B5EF4-FFF2-40B4-BE49-F238E27FC236}">
                <a16:creationId xmlns:a16="http://schemas.microsoft.com/office/drawing/2014/main" id="{290DBED8-1A70-BA41-8C24-FE19C56439CE}"/>
              </a:ext>
            </a:extLst>
          </p:cNvPr>
          <p:cNvSpPr/>
          <p:nvPr/>
        </p:nvSpPr>
        <p:spPr>
          <a:xfrm>
            <a:off x="425694" y="446579"/>
            <a:ext cx="11309106" cy="596484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EC20F57-2C57-8B4D-A6E7-79D1DC40865B}"/>
              </a:ext>
            </a:extLst>
          </p:cNvPr>
          <p:cNvSpPr txBox="1"/>
          <p:nvPr/>
        </p:nvSpPr>
        <p:spPr>
          <a:xfrm>
            <a:off x="1982298" y="1953743"/>
            <a:ext cx="8041136" cy="615553"/>
          </a:xfrm>
          <a:prstGeom prst="rect">
            <a:avLst/>
          </a:prstGeom>
          <a:noFill/>
        </p:spPr>
        <p:txBody>
          <a:bodyPr wrap="square" lIns="91440" tIns="45720" rIns="91440" bIns="45720" rtlCol="0" anchor="t">
            <a:spAutoFit/>
          </a:bodyPr>
          <a:lstStyle/>
          <a:p>
            <a:pPr algn="ctr">
              <a:defRPr/>
            </a:pPr>
            <a:r>
              <a:rPr lang="en-US" sz="3400">
                <a:solidFill>
                  <a:schemeClr val="bg1"/>
                </a:solidFill>
                <a:latin typeface="Roboto Light" panose="02000000000000000000" pitchFamily="2" charset="0"/>
                <a:ea typeface="Roboto Light" panose="02000000000000000000" pitchFamily="2" charset="0"/>
              </a:rPr>
              <a:t>Care is growing increasingly complex.</a:t>
            </a:r>
          </a:p>
        </p:txBody>
      </p:sp>
      <p:sp>
        <p:nvSpPr>
          <p:cNvPr id="65" name="TextBox 64">
            <a:extLst>
              <a:ext uri="{FF2B5EF4-FFF2-40B4-BE49-F238E27FC236}">
                <a16:creationId xmlns:a16="http://schemas.microsoft.com/office/drawing/2014/main" id="{652D6F0B-2722-E549-97AD-C7C99FE4AF58}"/>
              </a:ext>
            </a:extLst>
          </p:cNvPr>
          <p:cNvSpPr txBox="1"/>
          <p:nvPr/>
        </p:nvSpPr>
        <p:spPr>
          <a:xfrm>
            <a:off x="3315120" y="2569296"/>
            <a:ext cx="54069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Roboto Light"/>
              </a:rPr>
              <a:t>(and you are on the hook to pay for it.)</a:t>
            </a:r>
            <a:endParaRPr lang="en-US" sz="2000">
              <a:solidFill>
                <a:schemeClr val="bg1"/>
              </a:solidFill>
            </a:endParaRPr>
          </a:p>
        </p:txBody>
      </p:sp>
      <p:sp>
        <p:nvSpPr>
          <p:cNvPr id="18" name="TextBox 17">
            <a:extLst>
              <a:ext uri="{FF2B5EF4-FFF2-40B4-BE49-F238E27FC236}">
                <a16:creationId xmlns:a16="http://schemas.microsoft.com/office/drawing/2014/main" id="{129F99C5-4AF4-0942-A094-018979BC75B4}"/>
              </a:ext>
            </a:extLst>
          </p:cNvPr>
          <p:cNvSpPr txBox="1"/>
          <p:nvPr/>
        </p:nvSpPr>
        <p:spPr>
          <a:xfrm>
            <a:off x="5610691" y="519893"/>
            <a:ext cx="914400" cy="369332"/>
          </a:xfrm>
          <a:prstGeom prst="rect">
            <a:avLst/>
          </a:prstGeom>
          <a:noFill/>
        </p:spPr>
        <p:txBody>
          <a:bodyPr wrap="square" rtlCol="0">
            <a:spAutoFit/>
          </a:bodyPr>
          <a:lstStyle/>
          <a:p>
            <a:r>
              <a:rPr lang="en-US">
                <a:solidFill>
                  <a:schemeClr val="bg1">
                    <a:alpha val="50000"/>
                  </a:schemeClr>
                </a:solidFill>
              </a:rPr>
              <a:t>+</a:t>
            </a:r>
          </a:p>
        </p:txBody>
      </p:sp>
      <p:sp>
        <p:nvSpPr>
          <p:cNvPr id="70" name="TextBox 69">
            <a:extLst>
              <a:ext uri="{FF2B5EF4-FFF2-40B4-BE49-F238E27FC236}">
                <a16:creationId xmlns:a16="http://schemas.microsoft.com/office/drawing/2014/main" id="{AC39C9B3-26EE-A644-A264-A88F4FB78606}"/>
              </a:ext>
            </a:extLst>
          </p:cNvPr>
          <p:cNvSpPr txBox="1"/>
          <p:nvPr/>
        </p:nvSpPr>
        <p:spPr>
          <a:xfrm>
            <a:off x="3788609" y="5909667"/>
            <a:ext cx="914400" cy="369332"/>
          </a:xfrm>
          <a:prstGeom prst="rect">
            <a:avLst/>
          </a:prstGeom>
          <a:noFill/>
        </p:spPr>
        <p:txBody>
          <a:bodyPr wrap="square" rtlCol="0">
            <a:spAutoFit/>
          </a:bodyPr>
          <a:lstStyle/>
          <a:p>
            <a:r>
              <a:rPr lang="en-US">
                <a:solidFill>
                  <a:schemeClr val="bg1">
                    <a:alpha val="50000"/>
                  </a:schemeClr>
                </a:solidFill>
              </a:rPr>
              <a:t>+</a:t>
            </a:r>
          </a:p>
        </p:txBody>
      </p:sp>
      <p:sp>
        <p:nvSpPr>
          <p:cNvPr id="71" name="TextBox 70">
            <a:extLst>
              <a:ext uri="{FF2B5EF4-FFF2-40B4-BE49-F238E27FC236}">
                <a16:creationId xmlns:a16="http://schemas.microsoft.com/office/drawing/2014/main" id="{742AF4F2-EB65-2B45-BF06-C582323BD444}"/>
              </a:ext>
            </a:extLst>
          </p:cNvPr>
          <p:cNvSpPr txBox="1"/>
          <p:nvPr/>
        </p:nvSpPr>
        <p:spPr>
          <a:xfrm>
            <a:off x="11267517" y="475760"/>
            <a:ext cx="914400" cy="369332"/>
          </a:xfrm>
          <a:prstGeom prst="rect">
            <a:avLst/>
          </a:prstGeom>
          <a:noFill/>
        </p:spPr>
        <p:txBody>
          <a:bodyPr wrap="square" rtlCol="0">
            <a:spAutoFit/>
          </a:bodyPr>
          <a:lstStyle/>
          <a:p>
            <a:r>
              <a:rPr lang="en-US">
                <a:solidFill>
                  <a:schemeClr val="bg1">
                    <a:alpha val="50000"/>
                  </a:schemeClr>
                </a:solidFill>
              </a:rPr>
              <a:t>+</a:t>
            </a:r>
          </a:p>
        </p:txBody>
      </p:sp>
      <p:sp>
        <p:nvSpPr>
          <p:cNvPr id="12" name="Oval 11">
            <a:extLst>
              <a:ext uri="{FF2B5EF4-FFF2-40B4-BE49-F238E27FC236}">
                <a16:creationId xmlns:a16="http://schemas.microsoft.com/office/drawing/2014/main" id="{50C2E0C3-24B1-6641-B62C-C1EE8E513563}"/>
              </a:ext>
            </a:extLst>
          </p:cNvPr>
          <p:cNvSpPr/>
          <p:nvPr/>
        </p:nvSpPr>
        <p:spPr>
          <a:xfrm>
            <a:off x="3242042"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E42C19E-627A-1D4F-BC3E-C1BC0E1DC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2338" y="3654591"/>
            <a:ext cx="329841" cy="329841"/>
          </a:xfrm>
          <a:prstGeom prst="rect">
            <a:avLst/>
          </a:prstGeom>
        </p:spPr>
      </p:pic>
      <p:sp>
        <p:nvSpPr>
          <p:cNvPr id="21" name="Oval 20">
            <a:extLst>
              <a:ext uri="{FF2B5EF4-FFF2-40B4-BE49-F238E27FC236}">
                <a16:creationId xmlns:a16="http://schemas.microsoft.com/office/drawing/2014/main" id="{0AC348A5-041F-8149-ACA5-119DC3F236EE}"/>
              </a:ext>
            </a:extLst>
          </p:cNvPr>
          <p:cNvSpPr/>
          <p:nvPr/>
        </p:nvSpPr>
        <p:spPr>
          <a:xfrm>
            <a:off x="3822592"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5C3D67-0C36-8344-8223-4FBDB9BCD440}"/>
              </a:ext>
            </a:extLst>
          </p:cNvPr>
          <p:cNvSpPr txBox="1"/>
          <p:nvPr/>
        </p:nvSpPr>
        <p:spPr>
          <a:xfrm>
            <a:off x="3836459" y="3753599"/>
            <a:ext cx="318658" cy="461665"/>
          </a:xfrm>
          <a:prstGeom prst="rect">
            <a:avLst/>
          </a:prstGeom>
          <a:noFill/>
        </p:spPr>
        <p:txBody>
          <a:bodyPr wrap="square" rtlCol="0">
            <a:spAutoFit/>
          </a:bodyPr>
          <a:lstStyle/>
          <a:p>
            <a:r>
              <a:rPr lang="en-US" sz="2400">
                <a:solidFill>
                  <a:schemeClr val="bg1"/>
                </a:solidFill>
                <a:latin typeface="+mj-lt"/>
              </a:rPr>
              <a:t>+</a:t>
            </a:r>
          </a:p>
        </p:txBody>
      </p:sp>
      <p:sp>
        <p:nvSpPr>
          <p:cNvPr id="24" name="Oval 23">
            <a:extLst>
              <a:ext uri="{FF2B5EF4-FFF2-40B4-BE49-F238E27FC236}">
                <a16:creationId xmlns:a16="http://schemas.microsoft.com/office/drawing/2014/main" id="{2047451B-E21C-844A-A1E3-ABCFA4CF3A45}"/>
              </a:ext>
            </a:extLst>
          </p:cNvPr>
          <p:cNvSpPr/>
          <p:nvPr/>
        </p:nvSpPr>
        <p:spPr>
          <a:xfrm>
            <a:off x="4815915"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141868-3814-9D4E-8BBE-82188E2FFBC1}"/>
              </a:ext>
            </a:extLst>
          </p:cNvPr>
          <p:cNvSpPr/>
          <p:nvPr/>
        </p:nvSpPr>
        <p:spPr>
          <a:xfrm>
            <a:off x="5396465"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4F4DA2-4C35-2C49-B066-886C0CC71BCE}"/>
              </a:ext>
            </a:extLst>
          </p:cNvPr>
          <p:cNvSpPr txBox="1"/>
          <p:nvPr/>
        </p:nvSpPr>
        <p:spPr>
          <a:xfrm>
            <a:off x="5410332" y="3753599"/>
            <a:ext cx="318658" cy="461665"/>
          </a:xfrm>
          <a:prstGeom prst="rect">
            <a:avLst/>
          </a:prstGeom>
          <a:noFill/>
        </p:spPr>
        <p:txBody>
          <a:bodyPr wrap="square" rtlCol="0">
            <a:spAutoFit/>
          </a:bodyPr>
          <a:lstStyle/>
          <a:p>
            <a:r>
              <a:rPr lang="en-US" sz="2400">
                <a:solidFill>
                  <a:schemeClr val="bg1"/>
                </a:solidFill>
                <a:latin typeface="+mj-lt"/>
              </a:rPr>
              <a:t>+</a:t>
            </a:r>
          </a:p>
        </p:txBody>
      </p:sp>
      <p:pic>
        <p:nvPicPr>
          <p:cNvPr id="5" name="Graphic 4">
            <a:extLst>
              <a:ext uri="{FF2B5EF4-FFF2-40B4-BE49-F238E27FC236}">
                <a16:creationId xmlns:a16="http://schemas.microsoft.com/office/drawing/2014/main" id="{5BA226B1-339F-6445-AC23-9591B37F07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90204" y="3583690"/>
            <a:ext cx="400719" cy="400719"/>
          </a:xfrm>
          <a:prstGeom prst="rect">
            <a:avLst/>
          </a:prstGeom>
        </p:spPr>
      </p:pic>
      <p:sp>
        <p:nvSpPr>
          <p:cNvPr id="28" name="Oval 27">
            <a:extLst>
              <a:ext uri="{FF2B5EF4-FFF2-40B4-BE49-F238E27FC236}">
                <a16:creationId xmlns:a16="http://schemas.microsoft.com/office/drawing/2014/main" id="{8EC754AB-A2C1-E344-8A3B-00787BC436AB}"/>
              </a:ext>
            </a:extLst>
          </p:cNvPr>
          <p:cNvSpPr/>
          <p:nvPr/>
        </p:nvSpPr>
        <p:spPr>
          <a:xfrm>
            <a:off x="6470294"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FF9AF2B-38DE-9549-8EB3-EA1FD459E084}"/>
              </a:ext>
            </a:extLst>
          </p:cNvPr>
          <p:cNvSpPr/>
          <p:nvPr/>
        </p:nvSpPr>
        <p:spPr>
          <a:xfrm>
            <a:off x="7050844"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BB8D1E9-EC22-BE4C-8A6B-28D14767395C}"/>
              </a:ext>
            </a:extLst>
          </p:cNvPr>
          <p:cNvSpPr txBox="1"/>
          <p:nvPr/>
        </p:nvSpPr>
        <p:spPr>
          <a:xfrm>
            <a:off x="7064711" y="3753599"/>
            <a:ext cx="318658" cy="461665"/>
          </a:xfrm>
          <a:prstGeom prst="rect">
            <a:avLst/>
          </a:prstGeom>
          <a:noFill/>
        </p:spPr>
        <p:txBody>
          <a:bodyPr wrap="square" rtlCol="0">
            <a:spAutoFit/>
          </a:bodyPr>
          <a:lstStyle/>
          <a:p>
            <a:r>
              <a:rPr lang="en-US" sz="2400">
                <a:solidFill>
                  <a:schemeClr val="bg1"/>
                </a:solidFill>
                <a:latin typeface="+mj-lt"/>
              </a:rPr>
              <a:t>+</a:t>
            </a:r>
          </a:p>
        </p:txBody>
      </p:sp>
      <p:pic>
        <p:nvPicPr>
          <p:cNvPr id="9" name="Graphic 8">
            <a:extLst>
              <a:ext uri="{FF2B5EF4-FFF2-40B4-BE49-F238E27FC236}">
                <a16:creationId xmlns:a16="http://schemas.microsoft.com/office/drawing/2014/main" id="{3339D2DA-DFAC-DC46-8BA5-F5DD83917E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9355" y="3613537"/>
            <a:ext cx="341024" cy="341024"/>
          </a:xfrm>
          <a:prstGeom prst="rect">
            <a:avLst/>
          </a:prstGeom>
        </p:spPr>
      </p:pic>
      <p:sp>
        <p:nvSpPr>
          <p:cNvPr id="32" name="Oval 31">
            <a:extLst>
              <a:ext uri="{FF2B5EF4-FFF2-40B4-BE49-F238E27FC236}">
                <a16:creationId xmlns:a16="http://schemas.microsoft.com/office/drawing/2014/main" id="{D447591E-D172-0F46-B5A5-7373DA59DB59}"/>
              </a:ext>
            </a:extLst>
          </p:cNvPr>
          <p:cNvSpPr/>
          <p:nvPr/>
        </p:nvSpPr>
        <p:spPr>
          <a:xfrm>
            <a:off x="8050325"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7515D8-AAE9-A545-AB09-BAA30E69146D}"/>
              </a:ext>
            </a:extLst>
          </p:cNvPr>
          <p:cNvSpPr/>
          <p:nvPr/>
        </p:nvSpPr>
        <p:spPr>
          <a:xfrm>
            <a:off x="8630875"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88E5CF2-79DF-5E4C-86BB-3195A3069F99}"/>
              </a:ext>
            </a:extLst>
          </p:cNvPr>
          <p:cNvSpPr txBox="1"/>
          <p:nvPr/>
        </p:nvSpPr>
        <p:spPr>
          <a:xfrm>
            <a:off x="8644742" y="3753599"/>
            <a:ext cx="318658" cy="461665"/>
          </a:xfrm>
          <a:prstGeom prst="rect">
            <a:avLst/>
          </a:prstGeom>
          <a:noFill/>
        </p:spPr>
        <p:txBody>
          <a:bodyPr wrap="square" rtlCol="0">
            <a:spAutoFit/>
          </a:bodyPr>
          <a:lstStyle/>
          <a:p>
            <a:r>
              <a:rPr lang="en-US" sz="2400">
                <a:solidFill>
                  <a:schemeClr val="bg1"/>
                </a:solidFill>
                <a:latin typeface="+mj-lt"/>
              </a:rPr>
              <a:t>+</a:t>
            </a:r>
          </a:p>
        </p:txBody>
      </p:sp>
      <p:sp>
        <p:nvSpPr>
          <p:cNvPr id="17" name="TextBox 16">
            <a:extLst>
              <a:ext uri="{FF2B5EF4-FFF2-40B4-BE49-F238E27FC236}">
                <a16:creationId xmlns:a16="http://schemas.microsoft.com/office/drawing/2014/main" id="{37E15D9A-967E-FC43-8A6F-7DBF67CBDAFC}"/>
              </a:ext>
            </a:extLst>
          </p:cNvPr>
          <p:cNvSpPr txBox="1"/>
          <p:nvPr/>
        </p:nvSpPr>
        <p:spPr>
          <a:xfrm>
            <a:off x="2885351" y="4384894"/>
            <a:ext cx="1490133" cy="584775"/>
          </a:xfrm>
          <a:prstGeom prst="rect">
            <a:avLst/>
          </a:prstGeom>
          <a:noFill/>
        </p:spPr>
        <p:txBody>
          <a:bodyPr wrap="square" rtlCol="0">
            <a:spAutoFit/>
          </a:bodyPr>
          <a:lstStyle/>
          <a:p>
            <a:pPr algn="ctr"/>
            <a:r>
              <a:rPr lang="en-US" sz="1600" b="1">
                <a:solidFill>
                  <a:schemeClr val="bg1"/>
                </a:solidFill>
                <a:latin typeface="Roboto Light" panose="02000000000000000000" pitchFamily="2" charset="0"/>
                <a:ea typeface="Roboto Light" panose="02000000000000000000" pitchFamily="2" charset="0"/>
              </a:rPr>
              <a:t>More</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patients</a:t>
            </a:r>
          </a:p>
        </p:txBody>
      </p:sp>
      <p:sp>
        <p:nvSpPr>
          <p:cNvPr id="39" name="TextBox 38">
            <a:extLst>
              <a:ext uri="{FF2B5EF4-FFF2-40B4-BE49-F238E27FC236}">
                <a16:creationId xmlns:a16="http://schemas.microsoft.com/office/drawing/2014/main" id="{1C507FE9-7726-BE4A-BFE6-CBCE6FE554A7}"/>
              </a:ext>
            </a:extLst>
          </p:cNvPr>
          <p:cNvSpPr txBox="1"/>
          <p:nvPr/>
        </p:nvSpPr>
        <p:spPr>
          <a:xfrm>
            <a:off x="4470399" y="4384894"/>
            <a:ext cx="1490133" cy="584775"/>
          </a:xfrm>
          <a:prstGeom prst="rect">
            <a:avLst/>
          </a:prstGeom>
          <a:noFill/>
        </p:spPr>
        <p:txBody>
          <a:bodyPr wrap="square" lIns="91440" tIns="45720" rIns="91440" bIns="45720" rtlCol="0" anchor="t">
            <a:spAutoFit/>
          </a:bodyPr>
          <a:lstStyle/>
          <a:p>
            <a:pPr algn="ctr"/>
            <a:r>
              <a:rPr lang="en-US" sz="1600" b="1">
                <a:solidFill>
                  <a:schemeClr val="bg1"/>
                </a:solidFill>
                <a:latin typeface="Roboto Light"/>
                <a:ea typeface="Roboto Light"/>
              </a:rPr>
              <a:t>More specialization</a:t>
            </a:r>
            <a:endParaRPr lang="en-US" sz="1600" b="1">
              <a:solidFill>
                <a:schemeClr val="bg1"/>
              </a:solidFill>
              <a:latin typeface="Roboto Light" panose="02000000000000000000" pitchFamily="2" charset="0"/>
              <a:ea typeface="Roboto Light" panose="02000000000000000000" pitchFamily="2" charset="0"/>
            </a:endParaRPr>
          </a:p>
        </p:txBody>
      </p:sp>
      <p:sp>
        <p:nvSpPr>
          <p:cNvPr id="40" name="TextBox 39">
            <a:extLst>
              <a:ext uri="{FF2B5EF4-FFF2-40B4-BE49-F238E27FC236}">
                <a16:creationId xmlns:a16="http://schemas.microsoft.com/office/drawing/2014/main" id="{95BF6C35-A222-CE4C-AF48-48CA3C6D0788}"/>
              </a:ext>
            </a:extLst>
          </p:cNvPr>
          <p:cNvSpPr txBox="1"/>
          <p:nvPr/>
        </p:nvSpPr>
        <p:spPr>
          <a:xfrm>
            <a:off x="6058232" y="4384894"/>
            <a:ext cx="1583269" cy="584775"/>
          </a:xfrm>
          <a:prstGeom prst="rect">
            <a:avLst/>
          </a:prstGeom>
          <a:noFill/>
        </p:spPr>
        <p:txBody>
          <a:bodyPr wrap="square" rtlCol="0">
            <a:spAutoFit/>
          </a:bodyPr>
          <a:lstStyle/>
          <a:p>
            <a:pPr algn="ctr"/>
            <a:r>
              <a:rPr lang="en-US" sz="1600" b="1">
                <a:solidFill>
                  <a:schemeClr val="bg1"/>
                </a:solidFill>
                <a:latin typeface="Roboto Light" panose="02000000000000000000" pitchFamily="2" charset="0"/>
                <a:ea typeface="Roboto Light" panose="02000000000000000000" pitchFamily="2" charset="0"/>
              </a:rPr>
              <a:t>More documentation</a:t>
            </a:r>
          </a:p>
        </p:txBody>
      </p:sp>
      <p:sp>
        <p:nvSpPr>
          <p:cNvPr id="41" name="TextBox 40">
            <a:extLst>
              <a:ext uri="{FF2B5EF4-FFF2-40B4-BE49-F238E27FC236}">
                <a16:creationId xmlns:a16="http://schemas.microsoft.com/office/drawing/2014/main" id="{9A0E1757-DACB-A84B-A6EF-E291A09A7B11}"/>
              </a:ext>
            </a:extLst>
          </p:cNvPr>
          <p:cNvSpPr txBox="1"/>
          <p:nvPr/>
        </p:nvSpPr>
        <p:spPr>
          <a:xfrm>
            <a:off x="7641499" y="4384894"/>
            <a:ext cx="1583269" cy="584775"/>
          </a:xfrm>
          <a:prstGeom prst="rect">
            <a:avLst/>
          </a:prstGeom>
          <a:noFill/>
        </p:spPr>
        <p:txBody>
          <a:bodyPr wrap="square" rtlCol="0">
            <a:spAutoFit/>
          </a:bodyPr>
          <a:lstStyle/>
          <a:p>
            <a:pPr algn="ctr"/>
            <a:r>
              <a:rPr lang="en-US" sz="1600" b="1">
                <a:solidFill>
                  <a:schemeClr val="bg1"/>
                </a:solidFill>
                <a:latin typeface="Roboto Light" panose="02000000000000000000" pitchFamily="2" charset="0"/>
                <a:ea typeface="Roboto Light" panose="02000000000000000000" pitchFamily="2" charset="0"/>
              </a:rPr>
              <a:t>More</a:t>
            </a:r>
          </a:p>
          <a:p>
            <a:pPr algn="ctr"/>
            <a:r>
              <a:rPr lang="en-US" sz="1600" b="1">
                <a:solidFill>
                  <a:schemeClr val="bg1"/>
                </a:solidFill>
                <a:latin typeface="Roboto Light" panose="02000000000000000000" pitchFamily="2" charset="0"/>
                <a:ea typeface="Roboto Light" panose="02000000000000000000" pitchFamily="2" charset="0"/>
              </a:rPr>
              <a:t>systems</a:t>
            </a:r>
          </a:p>
        </p:txBody>
      </p:sp>
      <p:pic>
        <p:nvPicPr>
          <p:cNvPr id="20" name="Graphic 19">
            <a:extLst>
              <a:ext uri="{FF2B5EF4-FFF2-40B4-BE49-F238E27FC236}">
                <a16:creationId xmlns:a16="http://schemas.microsoft.com/office/drawing/2014/main" id="{58A2057F-8247-274B-99D2-15211282AC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5035" y="3597297"/>
            <a:ext cx="381002" cy="381002"/>
          </a:xfrm>
          <a:prstGeom prst="rect">
            <a:avLst/>
          </a:prstGeom>
        </p:spPr>
      </p:pic>
    </p:spTree>
    <p:extLst>
      <p:ext uri="{BB962C8B-B14F-4D97-AF65-F5344CB8AC3E}">
        <p14:creationId xmlns:p14="http://schemas.microsoft.com/office/powerpoint/2010/main" val="3614603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9FD9DC-0C0C-9845-9C02-82DF7CD570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722" y="524256"/>
            <a:ext cx="9350566" cy="5819914"/>
          </a:xfrm>
          <a:prstGeom prst="rect">
            <a:avLst/>
          </a:prstGeom>
        </p:spPr>
      </p:pic>
      <p:pic>
        <p:nvPicPr>
          <p:cNvPr id="17" name="Picture 16" descr="Shape, arrow&#10;&#10;Description automatically generated">
            <a:extLst>
              <a:ext uri="{FF2B5EF4-FFF2-40B4-BE49-F238E27FC236}">
                <a16:creationId xmlns:a16="http://schemas.microsoft.com/office/drawing/2014/main" id="{04C6FEB6-9372-2A4F-84FA-22B302D438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8222"/>
          <a:stretch/>
        </p:blipFill>
        <p:spPr>
          <a:xfrm>
            <a:off x="-92943" y="-12067"/>
            <a:ext cx="5209787" cy="6985416"/>
          </a:xfrm>
          <a:prstGeom prst="rect">
            <a:avLst/>
          </a:prstGeom>
        </p:spPr>
      </p:pic>
      <p:pic>
        <p:nvPicPr>
          <p:cNvPr id="18" name="Picture 17" descr="Shape&#10;&#10;Description automatically generated">
            <a:extLst>
              <a:ext uri="{FF2B5EF4-FFF2-40B4-BE49-F238E27FC236}">
                <a16:creationId xmlns:a16="http://schemas.microsoft.com/office/drawing/2014/main" id="{F7F2533E-9A1D-2A46-B341-6BA8875E4E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43" y="0"/>
            <a:ext cx="12470260" cy="6994188"/>
          </a:xfrm>
          <a:prstGeom prst="rect">
            <a:avLst/>
          </a:prstGeom>
        </p:spPr>
      </p:pic>
      <p:sp>
        <p:nvSpPr>
          <p:cNvPr id="19" name="TextBox 18">
            <a:extLst>
              <a:ext uri="{FF2B5EF4-FFF2-40B4-BE49-F238E27FC236}">
                <a16:creationId xmlns:a16="http://schemas.microsoft.com/office/drawing/2014/main" id="{8A3BDBC7-40BA-CC44-8F0A-F58364473FF3}"/>
              </a:ext>
            </a:extLst>
          </p:cNvPr>
          <p:cNvSpPr txBox="1"/>
          <p:nvPr/>
        </p:nvSpPr>
        <p:spPr>
          <a:xfrm>
            <a:off x="4157827" y="1192435"/>
            <a:ext cx="6935003" cy="1831271"/>
          </a:xfrm>
          <a:prstGeom prst="rect">
            <a:avLst/>
          </a:prstGeom>
          <a:noFill/>
        </p:spPr>
        <p:txBody>
          <a:bodyPr wrap="square" lIns="91440" tIns="45720" rIns="91440" bIns="45720" rtlCol="0" anchor="t">
            <a:spAutoFit/>
          </a:bodyPr>
          <a:lstStyle/>
          <a:p>
            <a:pPr lvl="0" algn="r">
              <a:defRPr/>
            </a:pPr>
            <a:r>
              <a:rPr lang="en-US" sz="3400" b="1">
                <a:solidFill>
                  <a:srgbClr val="404041"/>
                </a:solidFill>
                <a:latin typeface="Roboto Light" panose="02000000000000000000" pitchFamily="2" charset="0"/>
                <a:ea typeface="Roboto Light" panose="02000000000000000000" pitchFamily="2" charset="0"/>
              </a:rPr>
              <a:t>The Result:</a:t>
            </a:r>
          </a:p>
          <a:p>
            <a:pPr lvl="0" algn="r">
              <a:defRPr/>
            </a:pPr>
            <a:r>
              <a:rPr lang="en-US" sz="3400" b="1">
                <a:solidFill>
                  <a:schemeClr val="accent2"/>
                </a:solidFill>
                <a:latin typeface="Roboto Light" panose="02000000000000000000" pitchFamily="2" charset="0"/>
                <a:ea typeface="Roboto Light" panose="02000000000000000000" pitchFamily="2" charset="0"/>
              </a:rPr>
              <a:t>$18 billion </a:t>
            </a:r>
            <a:r>
              <a:rPr lang="en-US" sz="3400">
                <a:latin typeface="Roboto Light" panose="02000000000000000000" pitchFamily="2" charset="0"/>
                <a:ea typeface="Roboto Light" panose="02000000000000000000" pitchFamily="2" charset="0"/>
              </a:rPr>
              <a:t>lost annually</a:t>
            </a:r>
          </a:p>
          <a:p>
            <a:pPr lvl="0" algn="r">
              <a:spcBef>
                <a:spcPts val="600"/>
              </a:spcBef>
              <a:defRPr/>
            </a:pPr>
            <a:r>
              <a:rPr lang="en-US" sz="2000" b="1">
                <a:latin typeface="Roboto Light" panose="02000000000000000000" pitchFamily="2" charset="0"/>
                <a:ea typeface="Roboto Light" panose="02000000000000000000" pitchFamily="2" charset="0"/>
              </a:rPr>
              <a:t>due to a fragmented view of patients </a:t>
            </a:r>
          </a:p>
          <a:p>
            <a:pPr algn="r">
              <a:defRPr/>
            </a:pPr>
            <a:r>
              <a:rPr lang="en-US" sz="2000" b="1">
                <a:latin typeface="Roboto Light"/>
                <a:ea typeface="Roboto Light"/>
              </a:rPr>
              <a:t>because of increased complexity.</a:t>
            </a:r>
          </a:p>
        </p:txBody>
      </p:sp>
      <p:sp>
        <p:nvSpPr>
          <p:cNvPr id="20" name="TextBox 19">
            <a:extLst>
              <a:ext uri="{FF2B5EF4-FFF2-40B4-BE49-F238E27FC236}">
                <a16:creationId xmlns:a16="http://schemas.microsoft.com/office/drawing/2014/main" id="{02C2B649-2014-804A-83AC-EAC4EC24168F}"/>
              </a:ext>
            </a:extLst>
          </p:cNvPr>
          <p:cNvSpPr txBox="1"/>
          <p:nvPr/>
        </p:nvSpPr>
        <p:spPr>
          <a:xfrm>
            <a:off x="4521383" y="4741168"/>
            <a:ext cx="6350683" cy="369332"/>
          </a:xfrm>
          <a:prstGeom prst="rect">
            <a:avLst/>
          </a:prstGeom>
          <a:noFill/>
        </p:spPr>
        <p:txBody>
          <a:bodyPr wrap="square" lIns="91440" tIns="45720" rIns="91440" bIns="45720" rtlCol="0" anchor="t">
            <a:spAutoFit/>
          </a:bodyPr>
          <a:lstStyle/>
          <a:p>
            <a:pPr algn="r">
              <a:spcBef>
                <a:spcPts val="800"/>
              </a:spcBef>
              <a:spcAft>
                <a:spcPts val="600"/>
              </a:spcAft>
              <a:defRPr/>
            </a:pPr>
            <a:r>
              <a:rPr lang="en-US">
                <a:latin typeface="Roboto Light"/>
                <a:ea typeface="Roboto Light"/>
              </a:rPr>
              <a:t>Increasing revenue leakage</a:t>
            </a:r>
            <a:endParaRPr lang="en-US">
              <a:latin typeface="Roboto Light" panose="02000000000000000000" pitchFamily="2" charset="0"/>
              <a:ea typeface="Roboto Light" panose="02000000000000000000" pitchFamily="2" charset="0"/>
            </a:endParaRPr>
          </a:p>
        </p:txBody>
      </p:sp>
      <p:sp>
        <p:nvSpPr>
          <p:cNvPr id="21" name="TextBox 20">
            <a:extLst>
              <a:ext uri="{FF2B5EF4-FFF2-40B4-BE49-F238E27FC236}">
                <a16:creationId xmlns:a16="http://schemas.microsoft.com/office/drawing/2014/main" id="{C1C898AF-BF80-1C45-B436-199285C39721}"/>
              </a:ext>
            </a:extLst>
          </p:cNvPr>
          <p:cNvSpPr txBox="1"/>
          <p:nvPr/>
        </p:nvSpPr>
        <p:spPr>
          <a:xfrm>
            <a:off x="6342040" y="4192069"/>
            <a:ext cx="4530028" cy="369332"/>
          </a:xfrm>
          <a:prstGeom prst="rect">
            <a:avLst/>
          </a:prstGeom>
          <a:noFill/>
        </p:spPr>
        <p:txBody>
          <a:bodyPr wrap="square" rtlCol="0">
            <a:spAutoFit/>
          </a:bodyPr>
          <a:lstStyle/>
          <a:p>
            <a:pPr lvl="0" algn="r">
              <a:spcBef>
                <a:spcPts val="800"/>
              </a:spcBef>
              <a:spcAft>
                <a:spcPts val="600"/>
              </a:spcAft>
              <a:defRPr/>
            </a:pPr>
            <a:r>
              <a:rPr lang="en-US">
                <a:latin typeface="Roboto Light" panose="02000000000000000000" pitchFamily="2" charset="0"/>
                <a:ea typeface="Roboto Light" panose="02000000000000000000" pitchFamily="2" charset="0"/>
              </a:rPr>
              <a:t>Longer length of stay</a:t>
            </a:r>
          </a:p>
        </p:txBody>
      </p:sp>
      <p:sp>
        <p:nvSpPr>
          <p:cNvPr id="22" name="TextBox 21">
            <a:extLst>
              <a:ext uri="{FF2B5EF4-FFF2-40B4-BE49-F238E27FC236}">
                <a16:creationId xmlns:a16="http://schemas.microsoft.com/office/drawing/2014/main" id="{77B214C4-7806-2E46-BD0C-4F60B8EBEF08}"/>
              </a:ext>
            </a:extLst>
          </p:cNvPr>
          <p:cNvSpPr txBox="1"/>
          <p:nvPr/>
        </p:nvSpPr>
        <p:spPr>
          <a:xfrm>
            <a:off x="6808437" y="3643120"/>
            <a:ext cx="4023673" cy="369332"/>
          </a:xfrm>
          <a:prstGeom prst="rect">
            <a:avLst/>
          </a:prstGeom>
          <a:noFill/>
        </p:spPr>
        <p:txBody>
          <a:bodyPr wrap="square" rtlCol="0">
            <a:spAutoFit/>
          </a:bodyPr>
          <a:lstStyle/>
          <a:p>
            <a:pPr lvl="0" algn="r">
              <a:spcBef>
                <a:spcPts val="800"/>
              </a:spcBef>
              <a:spcAft>
                <a:spcPts val="600"/>
              </a:spcAft>
              <a:defRPr/>
            </a:pPr>
            <a:r>
              <a:rPr lang="en-US">
                <a:latin typeface="Roboto Light" panose="02000000000000000000" pitchFamily="2" charset="0"/>
                <a:ea typeface="Roboto Light" panose="02000000000000000000" pitchFamily="2" charset="0"/>
              </a:rPr>
              <a:t>Growing readmission rates</a:t>
            </a:r>
          </a:p>
        </p:txBody>
      </p:sp>
      <p:cxnSp>
        <p:nvCxnSpPr>
          <p:cNvPr id="23" name="Straight Connector 22">
            <a:extLst>
              <a:ext uri="{FF2B5EF4-FFF2-40B4-BE49-F238E27FC236}">
                <a16:creationId xmlns:a16="http://schemas.microsoft.com/office/drawing/2014/main" id="{FDADC34F-478E-DB41-A813-27E44E8384E0}"/>
              </a:ext>
            </a:extLst>
          </p:cNvPr>
          <p:cNvCxnSpPr/>
          <p:nvPr/>
        </p:nvCxnSpPr>
        <p:spPr>
          <a:xfrm>
            <a:off x="10968317" y="3677792"/>
            <a:ext cx="0" cy="32342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13F4CD-CC22-404B-A6D4-AE57026F25E6}"/>
              </a:ext>
            </a:extLst>
          </p:cNvPr>
          <p:cNvCxnSpPr/>
          <p:nvPr/>
        </p:nvCxnSpPr>
        <p:spPr>
          <a:xfrm>
            <a:off x="10975578" y="4222251"/>
            <a:ext cx="0" cy="32342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885194-F7D3-404F-817E-66CEAADE2A1F}"/>
              </a:ext>
            </a:extLst>
          </p:cNvPr>
          <p:cNvCxnSpPr/>
          <p:nvPr/>
        </p:nvCxnSpPr>
        <p:spPr>
          <a:xfrm>
            <a:off x="10975578" y="4770891"/>
            <a:ext cx="0" cy="32342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1E25BFE-1089-3B4C-A2F3-ED5CDBD045ED}"/>
              </a:ext>
            </a:extLst>
          </p:cNvPr>
          <p:cNvCxnSpPr>
            <a:cxnSpLocks/>
          </p:cNvCxnSpPr>
          <p:nvPr/>
        </p:nvCxnSpPr>
        <p:spPr>
          <a:xfrm>
            <a:off x="713232" y="301752"/>
            <a:ext cx="5259352" cy="630021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75F62C-FA2D-8C48-B24B-F3C1B09501BC}"/>
              </a:ext>
            </a:extLst>
          </p:cNvPr>
          <p:cNvCxnSpPr>
            <a:cxnSpLocks/>
          </p:cNvCxnSpPr>
          <p:nvPr/>
        </p:nvCxnSpPr>
        <p:spPr>
          <a:xfrm>
            <a:off x="-12192" y="2384770"/>
            <a:ext cx="3547872" cy="429463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E5452A-87CB-614E-8E1F-FEEE8488860B}"/>
              </a:ext>
            </a:extLst>
          </p:cNvPr>
          <p:cNvCxnSpPr>
            <a:cxnSpLocks/>
          </p:cNvCxnSpPr>
          <p:nvPr/>
        </p:nvCxnSpPr>
        <p:spPr>
          <a:xfrm flipH="1">
            <a:off x="1747187" y="375920"/>
            <a:ext cx="4034146" cy="622604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EA1DCD-D331-004E-BF13-49266AD3B276}"/>
              </a:ext>
            </a:extLst>
          </p:cNvPr>
          <p:cNvCxnSpPr>
            <a:cxnSpLocks/>
          </p:cNvCxnSpPr>
          <p:nvPr/>
        </p:nvCxnSpPr>
        <p:spPr>
          <a:xfrm flipH="1">
            <a:off x="116856" y="275336"/>
            <a:ext cx="4024738" cy="363159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51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FC4B8BF7-54DA-D748-A537-244F2337BEC0}"/>
              </a:ext>
            </a:extLst>
          </p:cNvPr>
          <p:cNvSpPr txBox="1"/>
          <p:nvPr/>
        </p:nvSpPr>
        <p:spPr>
          <a:xfrm>
            <a:off x="353938" y="575492"/>
            <a:ext cx="11484123" cy="1138773"/>
          </a:xfrm>
          <a:prstGeom prst="rect">
            <a:avLst/>
          </a:prstGeom>
          <a:noFill/>
        </p:spPr>
        <p:txBody>
          <a:bodyPr wrap="square" lIns="91440" tIns="45720" rIns="91440" bIns="45720" rtlCol="0" anchor="t">
            <a:spAutoFit/>
          </a:bodyPr>
          <a:lstStyle/>
          <a:p>
            <a:pPr algn="ctr">
              <a:defRPr/>
            </a:pPr>
            <a:r>
              <a:rPr lang="en-US" sz="3400">
                <a:latin typeface="Roboto Light"/>
                <a:ea typeface="Roboto Light"/>
              </a:rPr>
              <a:t>Threats lie not just between visits as patients transition,</a:t>
            </a:r>
            <a:br>
              <a:rPr lang="en-US" sz="3400">
                <a:latin typeface="Roboto Light"/>
                <a:ea typeface="Roboto Light"/>
              </a:rPr>
            </a:br>
            <a:r>
              <a:rPr lang="en-US" sz="3400">
                <a:latin typeface="Roboto Light"/>
                <a:ea typeface="Roboto Light"/>
              </a:rPr>
              <a:t>but also, within and across your network of visits.</a:t>
            </a:r>
            <a:endParaRPr lang="en-US" sz="3400">
              <a:latin typeface="Roboto Light" panose="02000000000000000000" pitchFamily="2" charset="0"/>
              <a:ea typeface="Roboto Light" panose="02000000000000000000" pitchFamily="2" charset="0"/>
            </a:endParaRPr>
          </a:p>
        </p:txBody>
      </p:sp>
      <p:sp>
        <p:nvSpPr>
          <p:cNvPr id="48" name="TextBox 47">
            <a:extLst>
              <a:ext uri="{FF2B5EF4-FFF2-40B4-BE49-F238E27FC236}">
                <a16:creationId xmlns:a16="http://schemas.microsoft.com/office/drawing/2014/main" id="{1D26A5AC-196E-F54E-AD1B-F495C382017F}"/>
              </a:ext>
            </a:extLst>
          </p:cNvPr>
          <p:cNvSpPr txBox="1"/>
          <p:nvPr/>
        </p:nvSpPr>
        <p:spPr>
          <a:xfrm>
            <a:off x="8187388" y="5212996"/>
            <a:ext cx="3175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rPr>
              <a:t>Acuity &amp; </a:t>
            </a:r>
            <a:r>
              <a:rPr lang="en-US" sz="2000" b="1">
                <a:solidFill>
                  <a:srgbClr val="404041"/>
                </a:solidFill>
                <a:latin typeface="Roboto Light" panose="02000000000000000000" pitchFamily="2" charset="0"/>
                <a:ea typeface="Roboto Light" panose="02000000000000000000" pitchFamily="2" charset="0"/>
              </a:rPr>
              <a:t>network</a:t>
            </a:r>
            <a:r>
              <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rPr>
              <a:t> management issues</a:t>
            </a:r>
          </a:p>
        </p:txBody>
      </p:sp>
      <p:sp>
        <p:nvSpPr>
          <p:cNvPr id="49" name="TextBox 48">
            <a:extLst>
              <a:ext uri="{FF2B5EF4-FFF2-40B4-BE49-F238E27FC236}">
                <a16:creationId xmlns:a16="http://schemas.microsoft.com/office/drawing/2014/main" id="{8B9755CA-0D37-FE4F-B8FF-1ADF40D320F1}"/>
              </a:ext>
            </a:extLst>
          </p:cNvPr>
          <p:cNvSpPr txBox="1"/>
          <p:nvPr/>
        </p:nvSpPr>
        <p:spPr>
          <a:xfrm>
            <a:off x="4815432" y="5221415"/>
            <a:ext cx="23796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rPr>
              <a:t>Readmissions in first 30 days</a:t>
            </a:r>
          </a:p>
        </p:txBody>
      </p:sp>
      <p:sp>
        <p:nvSpPr>
          <p:cNvPr id="50" name="TextBox 49">
            <a:extLst>
              <a:ext uri="{FF2B5EF4-FFF2-40B4-BE49-F238E27FC236}">
                <a16:creationId xmlns:a16="http://schemas.microsoft.com/office/drawing/2014/main" id="{831EC158-E76C-BB43-BD41-2352D41F6E5C}"/>
              </a:ext>
            </a:extLst>
          </p:cNvPr>
          <p:cNvSpPr txBox="1"/>
          <p:nvPr/>
        </p:nvSpPr>
        <p:spPr>
          <a:xfrm>
            <a:off x="1155331" y="5182481"/>
            <a:ext cx="25917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Failed transitions</a:t>
            </a:r>
            <a:br>
              <a:rPr lang="en-US" sz="2000" b="1">
                <a:solidFill>
                  <a:srgbClr val="404041"/>
                </a:solidFill>
                <a:latin typeface="Roboto Light" panose="02000000000000000000" pitchFamily="2" charset="0"/>
                <a:ea typeface="Roboto Light" panose="02000000000000000000" pitchFamily="2" charset="0"/>
              </a:rPr>
            </a:br>
            <a:r>
              <a:rPr lang="en-US" sz="2000" b="1">
                <a:solidFill>
                  <a:srgbClr val="404041"/>
                </a:solidFill>
                <a:latin typeface="Roboto Light" panose="02000000000000000000" pitchFamily="2" charset="0"/>
                <a:ea typeface="Roboto Light" panose="02000000000000000000" pitchFamily="2" charset="0"/>
              </a:rPr>
              <a:t>in first 72hrs</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grpSp>
        <p:nvGrpSpPr>
          <p:cNvPr id="51" name="Group 50">
            <a:extLst>
              <a:ext uri="{FF2B5EF4-FFF2-40B4-BE49-F238E27FC236}">
                <a16:creationId xmlns:a16="http://schemas.microsoft.com/office/drawing/2014/main" id="{25A693AD-CC3D-6243-8A8C-CAB3E874AC5F}"/>
              </a:ext>
            </a:extLst>
          </p:cNvPr>
          <p:cNvGrpSpPr/>
          <p:nvPr/>
        </p:nvGrpSpPr>
        <p:grpSpPr>
          <a:xfrm>
            <a:off x="4692759" y="2711660"/>
            <a:ext cx="1612090" cy="1612090"/>
            <a:chOff x="4506114" y="2487630"/>
            <a:chExt cx="1777383" cy="1777383"/>
          </a:xfrm>
        </p:grpSpPr>
        <p:sp>
          <p:nvSpPr>
            <p:cNvPr id="55" name="Oval 54">
              <a:extLst>
                <a:ext uri="{FF2B5EF4-FFF2-40B4-BE49-F238E27FC236}">
                  <a16:creationId xmlns:a16="http://schemas.microsoft.com/office/drawing/2014/main" id="{2458280A-46F4-CE4B-B8AF-69571170ABD5}"/>
                </a:ext>
              </a:extLst>
            </p:cNvPr>
            <p:cNvSpPr/>
            <p:nvPr/>
          </p:nvSpPr>
          <p:spPr>
            <a:xfrm>
              <a:off x="4506114" y="2487630"/>
              <a:ext cx="1777383" cy="17773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59676987-F8ED-5044-92AE-3C44A953E2B9}"/>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4630726" y="2615952"/>
              <a:ext cx="1544256" cy="1507589"/>
            </a:xfrm>
            <a:prstGeom prst="rect">
              <a:avLst/>
            </a:prstGeom>
          </p:spPr>
        </p:pic>
        <p:sp>
          <p:nvSpPr>
            <p:cNvPr id="57" name="Oval 56">
              <a:extLst>
                <a:ext uri="{FF2B5EF4-FFF2-40B4-BE49-F238E27FC236}">
                  <a16:creationId xmlns:a16="http://schemas.microsoft.com/office/drawing/2014/main" id="{9129C274-7F40-B246-99EF-620BA279568E}"/>
                </a:ext>
              </a:extLst>
            </p:cNvPr>
            <p:cNvSpPr/>
            <p:nvPr/>
          </p:nvSpPr>
          <p:spPr>
            <a:xfrm>
              <a:off x="4724926" y="2694285"/>
              <a:ext cx="1334755" cy="1364075"/>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Connector 73">
            <a:extLst>
              <a:ext uri="{FF2B5EF4-FFF2-40B4-BE49-F238E27FC236}">
                <a16:creationId xmlns:a16="http://schemas.microsoft.com/office/drawing/2014/main" id="{512CFACE-2483-0E45-B09A-33E3B6B0B1A4}"/>
              </a:ext>
            </a:extLst>
          </p:cNvPr>
          <p:cNvCxnSpPr>
            <a:cxnSpLocks/>
          </p:cNvCxnSpPr>
          <p:nvPr/>
        </p:nvCxnSpPr>
        <p:spPr>
          <a:xfrm>
            <a:off x="4248912" y="2123335"/>
            <a:ext cx="0" cy="3994739"/>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1DCF7531-6996-4B4D-9B0A-48C97CC5C679}"/>
              </a:ext>
            </a:extLst>
          </p:cNvPr>
          <p:cNvSpPr/>
          <p:nvPr/>
        </p:nvSpPr>
        <p:spPr>
          <a:xfrm>
            <a:off x="1739174" y="3081946"/>
            <a:ext cx="1423213" cy="142321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5EF4FA5-EFDC-884C-9080-1BCE184087F2}"/>
              </a:ext>
            </a:extLst>
          </p:cNvPr>
          <p:cNvSpPr/>
          <p:nvPr/>
        </p:nvSpPr>
        <p:spPr>
          <a:xfrm>
            <a:off x="1147548" y="2156634"/>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6BDFB43A-16CD-4D4E-9190-3B85C6004946}"/>
              </a:ext>
            </a:extLst>
          </p:cNvPr>
          <p:cNvCxnSpPr>
            <a:cxnSpLocks/>
            <a:endCxn id="87" idx="1"/>
          </p:cNvCxnSpPr>
          <p:nvPr/>
        </p:nvCxnSpPr>
        <p:spPr>
          <a:xfrm>
            <a:off x="1454769" y="2445715"/>
            <a:ext cx="429703" cy="708322"/>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78FAA706-2698-DF4C-8AD0-82F284556371}"/>
              </a:ext>
            </a:extLst>
          </p:cNvPr>
          <p:cNvGrpSpPr/>
          <p:nvPr/>
        </p:nvGrpSpPr>
        <p:grpSpPr>
          <a:xfrm>
            <a:off x="1822411" y="3164945"/>
            <a:ext cx="1244403" cy="1214856"/>
            <a:chOff x="1885894" y="2962702"/>
            <a:chExt cx="1128552" cy="1101755"/>
          </a:xfrm>
        </p:grpSpPr>
        <p:pic>
          <p:nvPicPr>
            <p:cNvPr id="82" name="Picture 81">
              <a:extLst>
                <a:ext uri="{FF2B5EF4-FFF2-40B4-BE49-F238E27FC236}">
                  <a16:creationId xmlns:a16="http://schemas.microsoft.com/office/drawing/2014/main" id="{7C419453-EFCF-DF46-8237-763438D93F4F}"/>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1885894" y="2962702"/>
              <a:ext cx="1128552" cy="1101755"/>
            </a:xfrm>
            <a:prstGeom prst="rect">
              <a:avLst/>
            </a:prstGeom>
          </p:spPr>
        </p:pic>
        <p:sp>
          <p:nvSpPr>
            <p:cNvPr id="83" name="Oval 82">
              <a:extLst>
                <a:ext uri="{FF2B5EF4-FFF2-40B4-BE49-F238E27FC236}">
                  <a16:creationId xmlns:a16="http://schemas.microsoft.com/office/drawing/2014/main" id="{D0DA760A-4675-574D-BFC9-EB4C0BFC479B}"/>
                </a:ext>
              </a:extLst>
            </p:cNvPr>
            <p:cNvSpPr/>
            <p:nvPr/>
          </p:nvSpPr>
          <p:spPr>
            <a:xfrm>
              <a:off x="1954207" y="3033791"/>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Graphic 84">
            <a:extLst>
              <a:ext uri="{FF2B5EF4-FFF2-40B4-BE49-F238E27FC236}">
                <a16:creationId xmlns:a16="http://schemas.microsoft.com/office/drawing/2014/main" id="{238271DE-CB55-6C4C-B997-D063E782F5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9612" y="2275194"/>
            <a:ext cx="258573" cy="258573"/>
          </a:xfrm>
          <a:prstGeom prst="rect">
            <a:avLst/>
          </a:prstGeom>
        </p:spPr>
      </p:pic>
      <p:sp>
        <p:nvSpPr>
          <p:cNvPr id="87" name="Oval 86">
            <a:extLst>
              <a:ext uri="{FF2B5EF4-FFF2-40B4-BE49-F238E27FC236}">
                <a16:creationId xmlns:a16="http://schemas.microsoft.com/office/drawing/2014/main" id="{DD4664D2-6628-4948-BCD2-478E6B258CA6}"/>
              </a:ext>
            </a:extLst>
          </p:cNvPr>
          <p:cNvSpPr/>
          <p:nvPr/>
        </p:nvSpPr>
        <p:spPr>
          <a:xfrm>
            <a:off x="1817282" y="3086847"/>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a:extLst>
              <a:ext uri="{FF2B5EF4-FFF2-40B4-BE49-F238E27FC236}">
                <a16:creationId xmlns:a16="http://schemas.microsoft.com/office/drawing/2014/main" id="{187BF23F-FA20-8F44-93E1-C244F178D5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6077" y="3164944"/>
            <a:ext cx="301211" cy="301211"/>
          </a:xfrm>
          <a:prstGeom prst="rect">
            <a:avLst/>
          </a:prstGeom>
        </p:spPr>
      </p:pic>
      <p:sp>
        <p:nvSpPr>
          <p:cNvPr id="89" name="Oval 88">
            <a:extLst>
              <a:ext uri="{FF2B5EF4-FFF2-40B4-BE49-F238E27FC236}">
                <a16:creationId xmlns:a16="http://schemas.microsoft.com/office/drawing/2014/main" id="{3C48CF4B-58A0-6648-BE7E-37458D53D1AA}"/>
              </a:ext>
            </a:extLst>
          </p:cNvPr>
          <p:cNvSpPr/>
          <p:nvPr/>
        </p:nvSpPr>
        <p:spPr>
          <a:xfrm>
            <a:off x="6894525" y="3295308"/>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a:extLst>
              <a:ext uri="{FF2B5EF4-FFF2-40B4-BE49-F238E27FC236}">
                <a16:creationId xmlns:a16="http://schemas.microsoft.com/office/drawing/2014/main" id="{94E85CF9-B2C9-254B-9A3C-BB41F6EA9F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6817" y="3404567"/>
            <a:ext cx="214218" cy="214218"/>
          </a:xfrm>
          <a:prstGeom prst="rect">
            <a:avLst/>
          </a:prstGeom>
        </p:spPr>
      </p:pic>
      <p:cxnSp>
        <p:nvCxnSpPr>
          <p:cNvPr id="91" name="Straight Connector 90">
            <a:extLst>
              <a:ext uri="{FF2B5EF4-FFF2-40B4-BE49-F238E27FC236}">
                <a16:creationId xmlns:a16="http://schemas.microsoft.com/office/drawing/2014/main" id="{EEDC413A-1A90-F440-8248-ED5370ACE17A}"/>
              </a:ext>
            </a:extLst>
          </p:cNvPr>
          <p:cNvCxnSpPr>
            <a:cxnSpLocks/>
            <a:stCxn id="55" idx="6"/>
            <a:endCxn id="89" idx="2"/>
          </p:cNvCxnSpPr>
          <p:nvPr/>
        </p:nvCxnSpPr>
        <p:spPr>
          <a:xfrm>
            <a:off x="6304849" y="3517705"/>
            <a:ext cx="589676" cy="7005"/>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pic>
        <p:nvPicPr>
          <p:cNvPr id="92" name="Graphic 91">
            <a:extLst>
              <a:ext uri="{FF2B5EF4-FFF2-40B4-BE49-F238E27FC236}">
                <a16:creationId xmlns:a16="http://schemas.microsoft.com/office/drawing/2014/main" id="{BE936EB3-DE3C-E641-96FF-37A31CBF8B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80505" y="3221225"/>
            <a:ext cx="250272" cy="250272"/>
          </a:xfrm>
          <a:prstGeom prst="rect">
            <a:avLst/>
          </a:prstGeom>
        </p:spPr>
      </p:pic>
      <p:sp>
        <p:nvSpPr>
          <p:cNvPr id="94" name="Oval 93">
            <a:extLst>
              <a:ext uri="{FF2B5EF4-FFF2-40B4-BE49-F238E27FC236}">
                <a16:creationId xmlns:a16="http://schemas.microsoft.com/office/drawing/2014/main" id="{11C89DB4-A23F-624C-8419-C5B50CB27A60}"/>
              </a:ext>
            </a:extLst>
          </p:cNvPr>
          <p:cNvSpPr/>
          <p:nvPr/>
        </p:nvSpPr>
        <p:spPr>
          <a:xfrm>
            <a:off x="9088913" y="3019188"/>
            <a:ext cx="1297339" cy="1297339"/>
          </a:xfrm>
          <a:prstGeom prst="ellipse">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ABE2EC66-5892-F44C-873C-E29878C35906}"/>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9172530" y="3101967"/>
            <a:ext cx="1128552" cy="1101755"/>
          </a:xfrm>
          <a:prstGeom prst="rect">
            <a:avLst/>
          </a:prstGeom>
        </p:spPr>
      </p:pic>
      <p:sp>
        <p:nvSpPr>
          <p:cNvPr id="96" name="Oval 95">
            <a:extLst>
              <a:ext uri="{FF2B5EF4-FFF2-40B4-BE49-F238E27FC236}">
                <a16:creationId xmlns:a16="http://schemas.microsoft.com/office/drawing/2014/main" id="{3971AB31-1C78-A54C-B1D1-76CCA8D946A6}"/>
              </a:ext>
            </a:extLst>
          </p:cNvPr>
          <p:cNvSpPr/>
          <p:nvPr/>
        </p:nvSpPr>
        <p:spPr>
          <a:xfrm>
            <a:off x="9241619" y="3163262"/>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FB5E26B9-81F4-974C-945A-A2EEBFB1D371}"/>
              </a:ext>
            </a:extLst>
          </p:cNvPr>
          <p:cNvCxnSpPr>
            <a:cxnSpLocks/>
          </p:cNvCxnSpPr>
          <p:nvPr/>
        </p:nvCxnSpPr>
        <p:spPr>
          <a:xfrm flipH="1">
            <a:off x="8681296" y="2311421"/>
            <a:ext cx="1056286" cy="1947649"/>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E0DD2E-63B4-2D49-B737-BCB3039E257A}"/>
              </a:ext>
            </a:extLst>
          </p:cNvPr>
          <p:cNvCxnSpPr>
            <a:cxnSpLocks/>
          </p:cNvCxnSpPr>
          <p:nvPr/>
        </p:nvCxnSpPr>
        <p:spPr>
          <a:xfrm>
            <a:off x="9782388" y="2359048"/>
            <a:ext cx="1030012" cy="1954951"/>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EE5DBC-5664-DE4D-AD26-0E352EB71BDA}"/>
              </a:ext>
            </a:extLst>
          </p:cNvPr>
          <p:cNvCxnSpPr>
            <a:cxnSpLocks/>
          </p:cNvCxnSpPr>
          <p:nvPr/>
        </p:nvCxnSpPr>
        <p:spPr>
          <a:xfrm flipH="1">
            <a:off x="8787891" y="4342224"/>
            <a:ext cx="1906607" cy="3795"/>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76B5D839-4AE2-D543-B6F3-896B13A7FA71}"/>
              </a:ext>
            </a:extLst>
          </p:cNvPr>
          <p:cNvSpPr/>
          <p:nvPr/>
        </p:nvSpPr>
        <p:spPr>
          <a:xfrm>
            <a:off x="9474391" y="2127312"/>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FF1674B-40A7-0D49-8CF1-46301B5D28FE}"/>
              </a:ext>
            </a:extLst>
          </p:cNvPr>
          <p:cNvSpPr/>
          <p:nvPr/>
        </p:nvSpPr>
        <p:spPr>
          <a:xfrm>
            <a:off x="8422831" y="4058982"/>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20C4532-6917-DB40-9F33-52654D818B6F}"/>
              </a:ext>
            </a:extLst>
          </p:cNvPr>
          <p:cNvSpPr/>
          <p:nvPr/>
        </p:nvSpPr>
        <p:spPr>
          <a:xfrm>
            <a:off x="10537381" y="4058982"/>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102">
            <a:extLst>
              <a:ext uri="{FF2B5EF4-FFF2-40B4-BE49-F238E27FC236}">
                <a16:creationId xmlns:a16="http://schemas.microsoft.com/office/drawing/2014/main" id="{90EBF3BA-F4FF-E64D-B410-24A4F2321E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1028" y="2241895"/>
            <a:ext cx="258573" cy="258573"/>
          </a:xfrm>
          <a:prstGeom prst="rect">
            <a:avLst/>
          </a:prstGeom>
        </p:spPr>
      </p:pic>
      <p:pic>
        <p:nvPicPr>
          <p:cNvPr id="104" name="Graphic 103">
            <a:extLst>
              <a:ext uri="{FF2B5EF4-FFF2-40B4-BE49-F238E27FC236}">
                <a16:creationId xmlns:a16="http://schemas.microsoft.com/office/drawing/2014/main" id="{3AD0B049-1DD2-1347-AB07-C36B674FD2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39574" y="4166092"/>
            <a:ext cx="283444" cy="283444"/>
          </a:xfrm>
          <a:prstGeom prst="rect">
            <a:avLst/>
          </a:prstGeom>
        </p:spPr>
      </p:pic>
      <p:pic>
        <p:nvPicPr>
          <p:cNvPr id="105" name="Graphic 104">
            <a:extLst>
              <a:ext uri="{FF2B5EF4-FFF2-40B4-BE49-F238E27FC236}">
                <a16:creationId xmlns:a16="http://schemas.microsoft.com/office/drawing/2014/main" id="{9D0F7F1B-F4D7-554C-AD6A-B3170C6557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64902" y="4198856"/>
            <a:ext cx="263231" cy="263231"/>
          </a:xfrm>
          <a:prstGeom prst="rect">
            <a:avLst/>
          </a:prstGeom>
        </p:spPr>
      </p:pic>
      <p:sp>
        <p:nvSpPr>
          <p:cNvPr id="106" name="Oval 105">
            <a:extLst>
              <a:ext uri="{FF2B5EF4-FFF2-40B4-BE49-F238E27FC236}">
                <a16:creationId xmlns:a16="http://schemas.microsoft.com/office/drawing/2014/main" id="{C7D1CAE5-2015-7D48-9741-407BB5CE1364}"/>
              </a:ext>
            </a:extLst>
          </p:cNvPr>
          <p:cNvSpPr/>
          <p:nvPr/>
        </p:nvSpPr>
        <p:spPr>
          <a:xfrm>
            <a:off x="9601692" y="2700342"/>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EE8030DB-F8EC-9D4F-9077-AEE55876A04C}"/>
              </a:ext>
            </a:extLst>
          </p:cNvPr>
          <p:cNvSpPr/>
          <p:nvPr/>
        </p:nvSpPr>
        <p:spPr>
          <a:xfrm>
            <a:off x="8894556" y="3943926"/>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994EF3F-A520-6944-8B72-90B182874012}"/>
              </a:ext>
            </a:extLst>
          </p:cNvPr>
          <p:cNvSpPr/>
          <p:nvPr/>
        </p:nvSpPr>
        <p:spPr>
          <a:xfrm>
            <a:off x="10296636" y="3943926"/>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a:extLst>
              <a:ext uri="{FF2B5EF4-FFF2-40B4-BE49-F238E27FC236}">
                <a16:creationId xmlns:a16="http://schemas.microsoft.com/office/drawing/2014/main" id="{CA2723BE-E3D5-2344-A114-9DEDE68678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55898" y="2763581"/>
            <a:ext cx="179652" cy="179652"/>
          </a:xfrm>
          <a:prstGeom prst="rect">
            <a:avLst/>
          </a:prstGeom>
        </p:spPr>
      </p:pic>
      <p:pic>
        <p:nvPicPr>
          <p:cNvPr id="110" name="Graphic 109">
            <a:extLst>
              <a:ext uri="{FF2B5EF4-FFF2-40B4-BE49-F238E27FC236}">
                <a16:creationId xmlns:a16="http://schemas.microsoft.com/office/drawing/2014/main" id="{77B2542A-C7BE-4648-B9A9-469AF01ACD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45984" y="4001839"/>
            <a:ext cx="179652" cy="179652"/>
          </a:xfrm>
          <a:prstGeom prst="rect">
            <a:avLst/>
          </a:prstGeom>
        </p:spPr>
      </p:pic>
      <p:pic>
        <p:nvPicPr>
          <p:cNvPr id="111" name="Graphic 110">
            <a:extLst>
              <a:ext uri="{FF2B5EF4-FFF2-40B4-BE49-F238E27FC236}">
                <a16:creationId xmlns:a16="http://schemas.microsoft.com/office/drawing/2014/main" id="{EBDE6F63-FFA4-8441-A112-277E94A99E8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56330" y="4001839"/>
            <a:ext cx="179652" cy="179652"/>
          </a:xfrm>
          <a:prstGeom prst="rect">
            <a:avLst/>
          </a:prstGeom>
        </p:spPr>
      </p:pic>
      <p:cxnSp>
        <p:nvCxnSpPr>
          <p:cNvPr id="112" name="Straight Connector 111">
            <a:extLst>
              <a:ext uri="{FF2B5EF4-FFF2-40B4-BE49-F238E27FC236}">
                <a16:creationId xmlns:a16="http://schemas.microsoft.com/office/drawing/2014/main" id="{18F990B0-A537-C642-A8D6-8BC174F4E8D0}"/>
              </a:ext>
            </a:extLst>
          </p:cNvPr>
          <p:cNvCxnSpPr>
            <a:cxnSpLocks/>
          </p:cNvCxnSpPr>
          <p:nvPr/>
        </p:nvCxnSpPr>
        <p:spPr>
          <a:xfrm>
            <a:off x="7882128" y="2123335"/>
            <a:ext cx="0" cy="3994739"/>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4E31F921-3BCB-B446-9D00-B2E22D50B285}"/>
              </a:ext>
            </a:extLst>
          </p:cNvPr>
          <p:cNvSpPr txBox="1"/>
          <p:nvPr/>
        </p:nvSpPr>
        <p:spPr>
          <a:xfrm>
            <a:off x="1450271" y="4812624"/>
            <a:ext cx="1986661" cy="369332"/>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Between visits</a:t>
            </a:r>
          </a:p>
        </p:txBody>
      </p:sp>
      <p:sp>
        <p:nvSpPr>
          <p:cNvPr id="114" name="TextBox 113">
            <a:extLst>
              <a:ext uri="{FF2B5EF4-FFF2-40B4-BE49-F238E27FC236}">
                <a16:creationId xmlns:a16="http://schemas.microsoft.com/office/drawing/2014/main" id="{6DE1DA03-069B-9343-9D36-1E3DA169232A}"/>
              </a:ext>
            </a:extLst>
          </p:cNvPr>
          <p:cNvSpPr txBox="1"/>
          <p:nvPr/>
        </p:nvSpPr>
        <p:spPr>
          <a:xfrm>
            <a:off x="4996013" y="4812624"/>
            <a:ext cx="1986661" cy="369332"/>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Within visits</a:t>
            </a:r>
          </a:p>
        </p:txBody>
      </p:sp>
      <p:sp>
        <p:nvSpPr>
          <p:cNvPr id="115" name="TextBox 114">
            <a:extLst>
              <a:ext uri="{FF2B5EF4-FFF2-40B4-BE49-F238E27FC236}">
                <a16:creationId xmlns:a16="http://schemas.microsoft.com/office/drawing/2014/main" id="{0DBE22E2-5482-DF45-A88A-6F126BFBF18B}"/>
              </a:ext>
            </a:extLst>
          </p:cNvPr>
          <p:cNvSpPr txBox="1"/>
          <p:nvPr/>
        </p:nvSpPr>
        <p:spPr>
          <a:xfrm>
            <a:off x="8756605" y="4812624"/>
            <a:ext cx="1986661" cy="369332"/>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Across visits</a:t>
            </a:r>
          </a:p>
        </p:txBody>
      </p:sp>
    </p:spTree>
    <p:extLst>
      <p:ext uri="{BB962C8B-B14F-4D97-AF65-F5344CB8AC3E}">
        <p14:creationId xmlns:p14="http://schemas.microsoft.com/office/powerpoint/2010/main" val="2123493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2EE32C6-13BF-B943-A846-4A0DADCFE569}"/>
              </a:ext>
            </a:extLst>
          </p:cNvPr>
          <p:cNvSpPr/>
          <p:nvPr/>
        </p:nvSpPr>
        <p:spPr>
          <a:xfrm>
            <a:off x="6929052" y="1298955"/>
            <a:ext cx="4653347" cy="4797045"/>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a:extLst>
              <a:ext uri="{FF2B5EF4-FFF2-40B4-BE49-F238E27FC236}">
                <a16:creationId xmlns:a16="http://schemas.microsoft.com/office/drawing/2014/main" id="{F53DE797-6C96-C440-87A6-0D6089E217AF}"/>
              </a:ext>
            </a:extLst>
          </p:cNvPr>
          <p:cNvSpPr/>
          <p:nvPr/>
        </p:nvSpPr>
        <p:spPr>
          <a:xfrm>
            <a:off x="606553" y="1375155"/>
            <a:ext cx="2362201" cy="944025"/>
          </a:xfrm>
          <a:prstGeom prst="homePlate">
            <a:avLst>
              <a:gd name="adj" fmla="val 34502"/>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a:extLst>
              <a:ext uri="{FF2B5EF4-FFF2-40B4-BE49-F238E27FC236}">
                <a16:creationId xmlns:a16="http://schemas.microsoft.com/office/drawing/2014/main" id="{86A8E09A-1755-134E-BC44-8ED7B89A6572}"/>
              </a:ext>
            </a:extLst>
          </p:cNvPr>
          <p:cNvSpPr/>
          <p:nvPr/>
        </p:nvSpPr>
        <p:spPr>
          <a:xfrm>
            <a:off x="606553" y="2402444"/>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7941A5BB-14EE-A743-B615-036083905B65}"/>
              </a:ext>
            </a:extLst>
          </p:cNvPr>
          <p:cNvSpPr/>
          <p:nvPr/>
        </p:nvSpPr>
        <p:spPr>
          <a:xfrm>
            <a:off x="606553" y="3429733"/>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a:extLst>
              <a:ext uri="{FF2B5EF4-FFF2-40B4-BE49-F238E27FC236}">
                <a16:creationId xmlns:a16="http://schemas.microsoft.com/office/drawing/2014/main" id="{F2884EDA-E040-8E45-9739-59B7042ACB4F}"/>
              </a:ext>
            </a:extLst>
          </p:cNvPr>
          <p:cNvSpPr/>
          <p:nvPr/>
        </p:nvSpPr>
        <p:spPr>
          <a:xfrm>
            <a:off x="606553" y="4457022"/>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FF1A8DED-6D3F-0D4F-B927-E169A482F8AB}"/>
              </a:ext>
            </a:extLst>
          </p:cNvPr>
          <p:cNvSpPr/>
          <p:nvPr/>
        </p:nvSpPr>
        <p:spPr>
          <a:xfrm>
            <a:off x="606553" y="5473022"/>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08C53D7-21F6-8C44-8D8C-1316086A0893}"/>
              </a:ext>
            </a:extLst>
          </p:cNvPr>
          <p:cNvSpPr txBox="1"/>
          <p:nvPr/>
        </p:nvSpPr>
        <p:spPr>
          <a:xfrm>
            <a:off x="3121155" y="1431668"/>
            <a:ext cx="3251577" cy="830997"/>
          </a:xfrm>
          <a:prstGeom prst="rect">
            <a:avLst/>
          </a:prstGeom>
          <a:noFill/>
        </p:spPr>
        <p:txBody>
          <a:bodyPr wrap="square" rtlCol="0">
            <a:spAutoFit/>
          </a:bodyPr>
          <a:lstStyle/>
          <a:p>
            <a:pPr lvl="0">
              <a:defRPr/>
            </a:pPr>
            <a:r>
              <a:rPr lang="en-US" sz="1600" b="1">
                <a:latin typeface="Roboto Light" panose="02000000000000000000" pitchFamily="2" charset="0"/>
                <a:ea typeface="Roboto Light" panose="02000000000000000000" pitchFamily="2" charset="0"/>
              </a:rPr>
              <a:t>SNFs in the </a:t>
            </a:r>
            <a:r>
              <a:rPr lang="en-US" sz="1600" b="1">
                <a:highlight>
                  <a:srgbClr val="F3F3F6"/>
                </a:highlight>
                <a:latin typeface="Roboto Light" panose="02000000000000000000" pitchFamily="2" charset="0"/>
                <a:ea typeface="Roboto Light" panose="02000000000000000000" pitchFamily="2" charset="0"/>
              </a:rPr>
              <a:t>&lt;customer name&gt; </a:t>
            </a:r>
            <a:r>
              <a:rPr lang="en-US" sz="1600" b="1">
                <a:latin typeface="Roboto Light" panose="02000000000000000000" pitchFamily="2" charset="0"/>
                <a:ea typeface="Roboto Light" panose="02000000000000000000" pitchFamily="2" charset="0"/>
              </a:rPr>
              <a:t>referral network use </a:t>
            </a:r>
            <a:r>
              <a:rPr lang="en-US" sz="1600" b="1" err="1">
                <a:latin typeface="Roboto Light" panose="02000000000000000000" pitchFamily="2" charset="0"/>
                <a:ea typeface="Roboto Light" panose="02000000000000000000" pitchFamily="2" charset="0"/>
              </a:rPr>
              <a:t>PointClickCare</a:t>
            </a:r>
            <a:endParaRPr lang="en-US" sz="1600" b="1">
              <a:latin typeface="Roboto Light" panose="02000000000000000000" pitchFamily="2" charset="0"/>
              <a:ea typeface="Roboto Light" panose="02000000000000000000" pitchFamily="2" charset="0"/>
            </a:endParaRPr>
          </a:p>
        </p:txBody>
      </p:sp>
      <p:sp>
        <p:nvSpPr>
          <p:cNvPr id="33" name="TextBox 32">
            <a:extLst>
              <a:ext uri="{FF2B5EF4-FFF2-40B4-BE49-F238E27FC236}">
                <a16:creationId xmlns:a16="http://schemas.microsoft.com/office/drawing/2014/main" id="{54FC3547-E5C4-9144-A8A1-D1EF96CE7C9F}"/>
              </a:ext>
            </a:extLst>
          </p:cNvPr>
          <p:cNvSpPr txBox="1"/>
          <p:nvPr/>
        </p:nvSpPr>
        <p:spPr>
          <a:xfrm>
            <a:off x="3121154" y="2467671"/>
            <a:ext cx="3251577" cy="830997"/>
          </a:xfrm>
          <a:prstGeom prst="rect">
            <a:avLst/>
          </a:prstGeom>
          <a:noFill/>
        </p:spPr>
        <p:txBody>
          <a:bodyPr wrap="square" rtlCol="0">
            <a:spAutoFit/>
          </a:bodyPr>
          <a:lstStyle/>
          <a:p>
            <a:pPr lvl="0">
              <a:defRPr/>
            </a:pPr>
            <a:r>
              <a:rPr lang="en-US" sz="1600" b="1">
                <a:highlight>
                  <a:srgbClr val="F3F3F6"/>
                </a:highlight>
                <a:latin typeface="Roboto Light" panose="02000000000000000000" pitchFamily="2" charset="0"/>
                <a:ea typeface="Roboto Light" panose="02000000000000000000" pitchFamily="2" charset="0"/>
              </a:rPr>
              <a:t>&lt;customer name&gt;</a:t>
            </a:r>
            <a:r>
              <a:rPr lang="en-US" sz="1600" b="1">
                <a:latin typeface="Roboto Light" panose="02000000000000000000" pitchFamily="2" charset="0"/>
                <a:ea typeface="Roboto Light" panose="02000000000000000000" pitchFamily="2" charset="0"/>
              </a:rPr>
              <a:t> Med A referrals to SNFs go to </a:t>
            </a:r>
            <a:r>
              <a:rPr lang="en-US" sz="1600" b="1" err="1">
                <a:latin typeface="Roboto Light" panose="02000000000000000000" pitchFamily="2" charset="0"/>
                <a:ea typeface="Roboto Light" panose="02000000000000000000" pitchFamily="2" charset="0"/>
              </a:rPr>
              <a:t>PointClickCare</a:t>
            </a:r>
            <a:r>
              <a:rPr lang="en-US" sz="1600" b="1">
                <a:latin typeface="Roboto Light" panose="02000000000000000000" pitchFamily="2" charset="0"/>
                <a:ea typeface="Roboto Light" panose="02000000000000000000" pitchFamily="2" charset="0"/>
              </a:rPr>
              <a:t> facilities </a:t>
            </a:r>
          </a:p>
        </p:txBody>
      </p:sp>
      <p:sp>
        <p:nvSpPr>
          <p:cNvPr id="34" name="TextBox 33">
            <a:extLst>
              <a:ext uri="{FF2B5EF4-FFF2-40B4-BE49-F238E27FC236}">
                <a16:creationId xmlns:a16="http://schemas.microsoft.com/office/drawing/2014/main" id="{0C6B60A3-023F-A946-815F-CABAA77D0EC9}"/>
              </a:ext>
            </a:extLst>
          </p:cNvPr>
          <p:cNvSpPr txBox="1"/>
          <p:nvPr/>
        </p:nvSpPr>
        <p:spPr>
          <a:xfrm>
            <a:off x="3131093" y="3597367"/>
            <a:ext cx="3251577" cy="584775"/>
          </a:xfrm>
          <a:prstGeom prst="rect">
            <a:avLst/>
          </a:prstGeom>
          <a:noFill/>
        </p:spPr>
        <p:txBody>
          <a:bodyPr wrap="square" rtlCol="0">
            <a:spAutoFit/>
          </a:bodyPr>
          <a:lstStyle/>
          <a:p>
            <a:pPr lvl="0">
              <a:defRPr/>
            </a:pPr>
            <a:r>
              <a:rPr lang="en-US" sz="1600" b="1">
                <a:latin typeface="Roboto Light" panose="02000000000000000000" pitchFamily="2" charset="0"/>
                <a:ea typeface="Roboto Light" panose="02000000000000000000" pitchFamily="2" charset="0"/>
              </a:rPr>
              <a:t>Revenue lost to network</a:t>
            </a:r>
            <a:br>
              <a:rPr lang="en-US" sz="1600" b="1">
                <a:latin typeface="Roboto Light" panose="02000000000000000000" pitchFamily="2" charset="0"/>
                <a:ea typeface="Roboto Light" panose="02000000000000000000" pitchFamily="2" charset="0"/>
              </a:rPr>
            </a:br>
            <a:r>
              <a:rPr lang="en-US" sz="1600" b="1">
                <a:latin typeface="Roboto Light" panose="02000000000000000000" pitchFamily="2" charset="0"/>
                <a:ea typeface="Roboto Light" panose="02000000000000000000" pitchFamily="2" charset="0"/>
              </a:rPr>
              <a:t>leakage each year</a:t>
            </a:r>
          </a:p>
        </p:txBody>
      </p:sp>
      <p:sp>
        <p:nvSpPr>
          <p:cNvPr id="35" name="TextBox 34">
            <a:extLst>
              <a:ext uri="{FF2B5EF4-FFF2-40B4-BE49-F238E27FC236}">
                <a16:creationId xmlns:a16="http://schemas.microsoft.com/office/drawing/2014/main" id="{0A90A92B-20ED-3944-A115-A6DAB933B061}"/>
              </a:ext>
            </a:extLst>
          </p:cNvPr>
          <p:cNvSpPr txBox="1"/>
          <p:nvPr/>
        </p:nvSpPr>
        <p:spPr>
          <a:xfrm>
            <a:off x="3131093" y="4655137"/>
            <a:ext cx="3251577" cy="584775"/>
          </a:xfrm>
          <a:prstGeom prst="rect">
            <a:avLst/>
          </a:prstGeom>
          <a:noFill/>
        </p:spPr>
        <p:txBody>
          <a:bodyPr wrap="square" rtlCol="0">
            <a:spAutoFit/>
          </a:bodyPr>
          <a:lstStyle/>
          <a:p>
            <a:pPr lvl="0">
              <a:defRPr/>
            </a:pPr>
            <a:r>
              <a:rPr lang="en-US" sz="1600" b="1">
                <a:highlight>
                  <a:srgbClr val="F3F3F6"/>
                </a:highlight>
                <a:latin typeface="Roboto Light" panose="02000000000000000000" pitchFamily="2" charset="0"/>
                <a:ea typeface="Roboto Light" panose="02000000000000000000" pitchFamily="2" charset="0"/>
              </a:rPr>
              <a:t>&lt;customer name&gt; </a:t>
            </a:r>
            <a:r>
              <a:rPr lang="en-US" sz="1600" b="1">
                <a:latin typeface="Roboto Light" panose="02000000000000000000" pitchFamily="2" charset="0"/>
                <a:ea typeface="Roboto Light" panose="02000000000000000000" pitchFamily="2" charset="0"/>
              </a:rPr>
              <a:t>readmission rate</a:t>
            </a:r>
          </a:p>
        </p:txBody>
      </p:sp>
      <p:sp>
        <p:nvSpPr>
          <p:cNvPr id="36" name="TextBox 35">
            <a:extLst>
              <a:ext uri="{FF2B5EF4-FFF2-40B4-BE49-F238E27FC236}">
                <a16:creationId xmlns:a16="http://schemas.microsoft.com/office/drawing/2014/main" id="{3C3538A9-DE80-0540-B549-2ECE28A4DC92}"/>
              </a:ext>
            </a:extLst>
          </p:cNvPr>
          <p:cNvSpPr txBox="1"/>
          <p:nvPr/>
        </p:nvSpPr>
        <p:spPr>
          <a:xfrm>
            <a:off x="3131093" y="5652646"/>
            <a:ext cx="3251577" cy="584775"/>
          </a:xfrm>
          <a:prstGeom prst="rect">
            <a:avLst/>
          </a:prstGeom>
          <a:noFill/>
        </p:spPr>
        <p:txBody>
          <a:bodyPr wrap="square" rtlCol="0">
            <a:spAutoFit/>
          </a:bodyPr>
          <a:lstStyle/>
          <a:p>
            <a:pPr lvl="0">
              <a:defRPr/>
            </a:pPr>
            <a:r>
              <a:rPr lang="en-US" sz="1600" b="1">
                <a:highlight>
                  <a:srgbClr val="F3F3F6"/>
                </a:highlight>
                <a:latin typeface="Roboto Light" panose="02000000000000000000" pitchFamily="2" charset="0"/>
                <a:ea typeface="Roboto Light" panose="02000000000000000000" pitchFamily="2" charset="0"/>
              </a:rPr>
              <a:t>&lt;customer name&gt; </a:t>
            </a:r>
            <a:r>
              <a:rPr lang="en-US" sz="1600" b="1">
                <a:latin typeface="Roboto Light" panose="02000000000000000000" pitchFamily="2" charset="0"/>
                <a:ea typeface="Roboto Light" panose="02000000000000000000" pitchFamily="2" charset="0"/>
              </a:rPr>
              <a:t>readmission penalty per patient life</a:t>
            </a:r>
          </a:p>
        </p:txBody>
      </p:sp>
      <p:sp>
        <p:nvSpPr>
          <p:cNvPr id="37" name="TextBox 36">
            <a:extLst>
              <a:ext uri="{FF2B5EF4-FFF2-40B4-BE49-F238E27FC236}">
                <a16:creationId xmlns:a16="http://schemas.microsoft.com/office/drawing/2014/main" id="{4121D12E-05EF-B244-9C72-50FAB5554735}"/>
              </a:ext>
            </a:extLst>
          </p:cNvPr>
          <p:cNvSpPr txBox="1"/>
          <p:nvPr/>
        </p:nvSpPr>
        <p:spPr>
          <a:xfrm>
            <a:off x="981325" y="1524000"/>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38" name="TextBox 37">
            <a:extLst>
              <a:ext uri="{FF2B5EF4-FFF2-40B4-BE49-F238E27FC236}">
                <a16:creationId xmlns:a16="http://schemas.microsoft.com/office/drawing/2014/main" id="{DAE95E5F-2683-1544-BCA7-93F10E46ABFB}"/>
              </a:ext>
            </a:extLst>
          </p:cNvPr>
          <p:cNvSpPr txBox="1"/>
          <p:nvPr/>
        </p:nvSpPr>
        <p:spPr>
          <a:xfrm>
            <a:off x="981325" y="2551288"/>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39" name="TextBox 38">
            <a:extLst>
              <a:ext uri="{FF2B5EF4-FFF2-40B4-BE49-F238E27FC236}">
                <a16:creationId xmlns:a16="http://schemas.microsoft.com/office/drawing/2014/main" id="{A20EBA81-2311-6044-9BC2-B7057E588711}"/>
              </a:ext>
            </a:extLst>
          </p:cNvPr>
          <p:cNvSpPr txBox="1"/>
          <p:nvPr/>
        </p:nvSpPr>
        <p:spPr>
          <a:xfrm>
            <a:off x="981325" y="3589866"/>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40" name="TextBox 39">
            <a:extLst>
              <a:ext uri="{FF2B5EF4-FFF2-40B4-BE49-F238E27FC236}">
                <a16:creationId xmlns:a16="http://schemas.microsoft.com/office/drawing/2014/main" id="{147F5335-95B1-5241-9857-37089000893C}"/>
              </a:ext>
            </a:extLst>
          </p:cNvPr>
          <p:cNvSpPr txBox="1"/>
          <p:nvPr/>
        </p:nvSpPr>
        <p:spPr>
          <a:xfrm>
            <a:off x="981325" y="4594577"/>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41" name="TextBox 40">
            <a:extLst>
              <a:ext uri="{FF2B5EF4-FFF2-40B4-BE49-F238E27FC236}">
                <a16:creationId xmlns:a16="http://schemas.microsoft.com/office/drawing/2014/main" id="{3B726217-6D34-9B49-8CF7-95EBAA86C706}"/>
              </a:ext>
            </a:extLst>
          </p:cNvPr>
          <p:cNvSpPr txBox="1"/>
          <p:nvPr/>
        </p:nvSpPr>
        <p:spPr>
          <a:xfrm>
            <a:off x="981325" y="5621866"/>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42" name="TextBox 41">
            <a:extLst>
              <a:ext uri="{FF2B5EF4-FFF2-40B4-BE49-F238E27FC236}">
                <a16:creationId xmlns:a16="http://schemas.microsoft.com/office/drawing/2014/main" id="{09B17B2F-B92A-F245-92BF-5320D7A955B2}"/>
              </a:ext>
            </a:extLst>
          </p:cNvPr>
          <p:cNvSpPr txBox="1"/>
          <p:nvPr/>
        </p:nvSpPr>
        <p:spPr>
          <a:xfrm>
            <a:off x="7647709" y="2319180"/>
            <a:ext cx="3589212" cy="3247043"/>
          </a:xfrm>
          <a:prstGeom prst="rect">
            <a:avLst/>
          </a:prstGeom>
          <a:noFill/>
        </p:spPr>
        <p:txBody>
          <a:bodyPr wrap="square" rtlCol="0">
            <a:spAutoFit/>
          </a:bodyPr>
          <a:lstStyle/>
          <a:p>
            <a:pPr>
              <a:spcBef>
                <a:spcPts val="1800"/>
              </a:spcBef>
              <a:defRPr/>
            </a:pPr>
            <a:r>
              <a:rPr lang="en-US" sz="1600" b="1">
                <a:solidFill>
                  <a:srgbClr val="404041"/>
                </a:solidFill>
                <a:latin typeface="Roboto Light" panose="02000000000000000000" pitchFamily="2" charset="0"/>
                <a:ea typeface="Roboto Light" panose="02000000000000000000" pitchFamily="2" charset="0"/>
              </a:rPr>
              <a:t>Drive improvement in readmission and network leakage rates</a:t>
            </a:r>
          </a:p>
          <a:p>
            <a:pPr>
              <a:spcBef>
                <a:spcPts val="1800"/>
              </a:spcBef>
              <a:defRPr/>
            </a:pPr>
            <a:r>
              <a:rPr lang="en-US" sz="1600" b="1">
                <a:solidFill>
                  <a:srgbClr val="404041"/>
                </a:solidFill>
                <a:latin typeface="Roboto Light" panose="02000000000000000000" pitchFamily="2" charset="0"/>
                <a:ea typeface="Roboto Light" panose="02000000000000000000" pitchFamily="2" charset="0"/>
              </a:rPr>
              <a:t>Medication reconciliation capabilities from acute to SNF and SNF to acute</a:t>
            </a:r>
          </a:p>
          <a:p>
            <a:pPr lvl="0">
              <a:spcBef>
                <a:spcPts val="1800"/>
              </a:spcBef>
              <a:defRPr/>
            </a:pPr>
            <a:r>
              <a:rPr lang="en-US" sz="1600" b="1">
                <a:solidFill>
                  <a:srgbClr val="404041"/>
                </a:solidFill>
                <a:latin typeface="Roboto Light" panose="02000000000000000000" pitchFamily="2" charset="0"/>
                <a:ea typeface="Roboto Light" panose="02000000000000000000" pitchFamily="2" charset="0"/>
              </a:rPr>
              <a:t>Reporting, metrics and analysis of post-acute partner network</a:t>
            </a:r>
          </a:p>
          <a:p>
            <a:pPr lvl="0">
              <a:spcBef>
                <a:spcPts val="1800"/>
              </a:spcBef>
              <a:defRPr/>
            </a:pPr>
            <a:r>
              <a:rPr lang="en-US" sz="1600" b="1">
                <a:solidFill>
                  <a:srgbClr val="404041"/>
                </a:solidFill>
                <a:latin typeface="Roboto Light" panose="02000000000000000000" pitchFamily="2" charset="0"/>
                <a:ea typeface="Roboto Light" panose="02000000000000000000" pitchFamily="2" charset="0"/>
              </a:rPr>
              <a:t>Active monitoring and alerting of key patients while in the post acute community</a:t>
            </a:r>
          </a:p>
        </p:txBody>
      </p:sp>
      <p:cxnSp>
        <p:nvCxnSpPr>
          <p:cNvPr id="43" name="Straight Connector 42">
            <a:extLst>
              <a:ext uri="{FF2B5EF4-FFF2-40B4-BE49-F238E27FC236}">
                <a16:creationId xmlns:a16="http://schemas.microsoft.com/office/drawing/2014/main" id="{E9ADFEE5-F08C-F745-AAC7-352E2F026C1B}"/>
              </a:ext>
            </a:extLst>
          </p:cNvPr>
          <p:cNvCxnSpPr/>
          <p:nvPr/>
        </p:nvCxnSpPr>
        <p:spPr>
          <a:xfrm>
            <a:off x="7441037" y="2425345"/>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608EF7-69D1-8442-AC0E-BFD521BDF5EF}"/>
              </a:ext>
            </a:extLst>
          </p:cNvPr>
          <p:cNvCxnSpPr/>
          <p:nvPr/>
        </p:nvCxnSpPr>
        <p:spPr>
          <a:xfrm>
            <a:off x="7441037" y="3136543"/>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842065-B60E-F241-A4F2-9F52A7B6BDC0}"/>
              </a:ext>
            </a:extLst>
          </p:cNvPr>
          <p:cNvCxnSpPr/>
          <p:nvPr/>
        </p:nvCxnSpPr>
        <p:spPr>
          <a:xfrm>
            <a:off x="7441037" y="3847413"/>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5E7B994-02A2-9549-907E-6197DE18F5DE}"/>
              </a:ext>
            </a:extLst>
          </p:cNvPr>
          <p:cNvCxnSpPr/>
          <p:nvPr/>
        </p:nvCxnSpPr>
        <p:spPr>
          <a:xfrm>
            <a:off x="7441037" y="4566657"/>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D1A35B4-3776-D84D-A092-EFCB04368AD8}"/>
              </a:ext>
            </a:extLst>
          </p:cNvPr>
          <p:cNvSpPr txBox="1"/>
          <p:nvPr/>
        </p:nvSpPr>
        <p:spPr>
          <a:xfrm>
            <a:off x="533400" y="463135"/>
            <a:ext cx="10923572" cy="615553"/>
          </a:xfrm>
          <a:prstGeom prst="rect">
            <a:avLst/>
          </a:prstGeom>
          <a:noFill/>
        </p:spPr>
        <p:txBody>
          <a:bodyPr wrap="square" rtlCol="0">
            <a:spAutoFit/>
          </a:bodyPr>
          <a:lstStyle/>
          <a:p>
            <a:pPr lvl="0">
              <a:defRPr/>
            </a:pPr>
            <a:r>
              <a:rPr lang="en-US" sz="3400">
                <a:latin typeface="Roboto Light" panose="02000000000000000000" pitchFamily="2" charset="0"/>
                <a:ea typeface="Roboto Light" panose="02000000000000000000" pitchFamily="2" charset="0"/>
              </a:rPr>
              <a:t>Your network at a glance.</a:t>
            </a:r>
          </a:p>
        </p:txBody>
      </p:sp>
      <p:sp>
        <p:nvSpPr>
          <p:cNvPr id="48" name="Rectangle 47">
            <a:extLst>
              <a:ext uri="{FF2B5EF4-FFF2-40B4-BE49-F238E27FC236}">
                <a16:creationId xmlns:a16="http://schemas.microsoft.com/office/drawing/2014/main" id="{94F6344A-58FF-9048-8D89-6181D94E1813}"/>
              </a:ext>
            </a:extLst>
          </p:cNvPr>
          <p:cNvSpPr/>
          <p:nvPr/>
        </p:nvSpPr>
        <p:spPr>
          <a:xfrm>
            <a:off x="6929052" y="1298955"/>
            <a:ext cx="4653347" cy="871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D049B73-B012-0847-9321-D21A0C2DC225}"/>
              </a:ext>
            </a:extLst>
          </p:cNvPr>
          <p:cNvSpPr txBox="1"/>
          <p:nvPr/>
        </p:nvSpPr>
        <p:spPr>
          <a:xfrm>
            <a:off x="7274525" y="1552119"/>
            <a:ext cx="3962400" cy="584775"/>
          </a:xfrm>
          <a:prstGeom prst="rect">
            <a:avLst/>
          </a:prstGeom>
          <a:noFill/>
        </p:spPr>
        <p:txBody>
          <a:bodyPr wrap="square" rtlCol="0">
            <a:spAutoFit/>
          </a:bodyPr>
          <a:lstStyle/>
          <a:p>
            <a:pPr lvl="0">
              <a:defRPr/>
            </a:pPr>
            <a:r>
              <a:rPr lang="en-US" sz="2000">
                <a:solidFill>
                  <a:srgbClr val="404041"/>
                </a:solidFill>
                <a:latin typeface="Roboto" panose="02000000000000000000" pitchFamily="2" charset="0"/>
                <a:ea typeface="Roboto" panose="02000000000000000000" pitchFamily="2" charset="0"/>
              </a:rPr>
              <a:t>Opportunities and Priorities</a:t>
            </a:r>
          </a:p>
          <a:p>
            <a:pPr lvl="0">
              <a:defRPr/>
            </a:pPr>
            <a:r>
              <a:rPr lang="en-US" sz="1100">
                <a:solidFill>
                  <a:srgbClr val="FF0000"/>
                </a:solidFill>
                <a:latin typeface="Roboto" panose="02000000000000000000" pitchFamily="2" charset="0"/>
                <a:ea typeface="Roboto" panose="02000000000000000000" pitchFamily="2" charset="0"/>
              </a:rPr>
              <a:t>Should be updated for Account</a:t>
            </a:r>
          </a:p>
        </p:txBody>
      </p:sp>
    </p:spTree>
    <p:extLst>
      <p:ext uri="{BB962C8B-B14F-4D97-AF65-F5344CB8AC3E}">
        <p14:creationId xmlns:p14="http://schemas.microsoft.com/office/powerpoint/2010/main" val="1003787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4DB6B1C6-3749-4F49-88A0-E9525DDB557E}"/>
              </a:ext>
            </a:extLst>
          </p:cNvPr>
          <p:cNvSpPr txBox="1"/>
          <p:nvPr/>
        </p:nvSpPr>
        <p:spPr>
          <a:xfrm>
            <a:off x="633736" y="612965"/>
            <a:ext cx="10923572" cy="615553"/>
          </a:xfrm>
          <a:prstGeom prst="rect">
            <a:avLst/>
          </a:prstGeom>
          <a:noFill/>
        </p:spPr>
        <p:txBody>
          <a:bodyPr wrap="square" lIns="91440" tIns="45720" rIns="91440" bIns="45720" rtlCol="0" anchor="t">
            <a:spAutoFit/>
          </a:bodyPr>
          <a:lstStyle/>
          <a:p>
            <a:pPr algn="ctr">
              <a:defRPr/>
            </a:pPr>
            <a:r>
              <a:rPr lang="en-US" sz="3400">
                <a:latin typeface="Roboto Light"/>
                <a:ea typeface="Roboto Light"/>
              </a:rPr>
              <a:t>True coordination requires data, insights, and workflow.</a:t>
            </a:r>
          </a:p>
        </p:txBody>
      </p:sp>
      <p:sp>
        <p:nvSpPr>
          <p:cNvPr id="64" name="TextBox 63">
            <a:extLst>
              <a:ext uri="{FF2B5EF4-FFF2-40B4-BE49-F238E27FC236}">
                <a16:creationId xmlns:a16="http://schemas.microsoft.com/office/drawing/2014/main" id="{0B418A2F-EFA0-E646-8190-F969A8227BF5}"/>
              </a:ext>
            </a:extLst>
          </p:cNvPr>
          <p:cNvSpPr txBox="1"/>
          <p:nvPr/>
        </p:nvSpPr>
        <p:spPr>
          <a:xfrm>
            <a:off x="1074798" y="5047411"/>
            <a:ext cx="2200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Data</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sp>
        <p:nvSpPr>
          <p:cNvPr id="66" name="TextBox 65">
            <a:extLst>
              <a:ext uri="{FF2B5EF4-FFF2-40B4-BE49-F238E27FC236}">
                <a16:creationId xmlns:a16="http://schemas.microsoft.com/office/drawing/2014/main" id="{EF00A204-7FE2-A644-9265-F0C68BE2A2FE}"/>
              </a:ext>
            </a:extLst>
          </p:cNvPr>
          <p:cNvSpPr txBox="1"/>
          <p:nvPr/>
        </p:nvSpPr>
        <p:spPr>
          <a:xfrm>
            <a:off x="1089877" y="5450843"/>
            <a:ext cx="2200037" cy="584775"/>
          </a:xfrm>
          <a:prstGeom prst="rect">
            <a:avLst/>
          </a:prstGeom>
          <a:noFill/>
        </p:spPr>
        <p:txBody>
          <a:bodyPr wrap="square" rtlCol="0">
            <a:spAutoFit/>
          </a:bodyPr>
          <a:lstStyle/>
          <a:p>
            <a:pPr algn="ctr"/>
            <a:r>
              <a:rPr lang="en-US" sz="1600">
                <a:latin typeface="Roboto Light" panose="02000000000000000000" pitchFamily="2" charset="0"/>
                <a:ea typeface="Roboto Light" panose="02000000000000000000" pitchFamily="2" charset="0"/>
              </a:rPr>
              <a:t>Establish a baseline</a:t>
            </a:r>
            <a:br>
              <a:rPr lang="en-US" sz="1600">
                <a:latin typeface="Roboto Light" panose="02000000000000000000" pitchFamily="2" charset="0"/>
                <a:ea typeface="Roboto Light" panose="02000000000000000000" pitchFamily="2" charset="0"/>
              </a:rPr>
            </a:br>
            <a:r>
              <a:rPr lang="en-US" sz="1600">
                <a:latin typeface="Roboto Light" panose="02000000000000000000" pitchFamily="2" charset="0"/>
                <a:ea typeface="Roboto Light" panose="02000000000000000000" pitchFamily="2" charset="0"/>
              </a:rPr>
              <a:t>of what’s happening</a:t>
            </a:r>
          </a:p>
        </p:txBody>
      </p:sp>
      <p:cxnSp>
        <p:nvCxnSpPr>
          <p:cNvPr id="68" name="Straight Connector 67">
            <a:extLst>
              <a:ext uri="{FF2B5EF4-FFF2-40B4-BE49-F238E27FC236}">
                <a16:creationId xmlns:a16="http://schemas.microsoft.com/office/drawing/2014/main" id="{A13DDCBF-4A04-E142-A5F2-08D8CA61DAB1}"/>
              </a:ext>
            </a:extLst>
          </p:cNvPr>
          <p:cNvCxnSpPr>
            <a:cxnSpLocks/>
          </p:cNvCxnSpPr>
          <p:nvPr/>
        </p:nvCxnSpPr>
        <p:spPr>
          <a:xfrm>
            <a:off x="3741915" y="1744420"/>
            <a:ext cx="0" cy="4363847"/>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E02BA0F3-A48E-CE4A-BEDD-E9DE879D6253}"/>
              </a:ext>
            </a:extLst>
          </p:cNvPr>
          <p:cNvSpPr txBox="1"/>
          <p:nvPr/>
        </p:nvSpPr>
        <p:spPr>
          <a:xfrm>
            <a:off x="4676075" y="5047411"/>
            <a:ext cx="25917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Insights</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sp>
        <p:nvSpPr>
          <p:cNvPr id="71" name="TextBox 70">
            <a:extLst>
              <a:ext uri="{FF2B5EF4-FFF2-40B4-BE49-F238E27FC236}">
                <a16:creationId xmlns:a16="http://schemas.microsoft.com/office/drawing/2014/main" id="{E8592686-A47E-0446-A20C-41A798D1A4E7}"/>
              </a:ext>
            </a:extLst>
          </p:cNvPr>
          <p:cNvSpPr txBox="1"/>
          <p:nvPr/>
        </p:nvSpPr>
        <p:spPr>
          <a:xfrm>
            <a:off x="4851137" y="5450843"/>
            <a:ext cx="2220686" cy="584775"/>
          </a:xfrm>
          <a:prstGeom prst="rect">
            <a:avLst/>
          </a:prstGeom>
          <a:noFill/>
        </p:spPr>
        <p:txBody>
          <a:bodyPr wrap="square" rtlCol="0">
            <a:spAutoFit/>
          </a:bodyPr>
          <a:lstStyle/>
          <a:p>
            <a:pPr algn="ctr"/>
            <a:r>
              <a:rPr lang="en-US" sz="1600">
                <a:latin typeface="Roboto Light" panose="02000000000000000000" pitchFamily="2" charset="0"/>
                <a:ea typeface="Roboto Light" panose="02000000000000000000" pitchFamily="2" charset="0"/>
              </a:rPr>
              <a:t>Focus on problem opportunities</a:t>
            </a:r>
          </a:p>
        </p:txBody>
      </p:sp>
      <p:sp>
        <p:nvSpPr>
          <p:cNvPr id="72" name="TextBox 71">
            <a:extLst>
              <a:ext uri="{FF2B5EF4-FFF2-40B4-BE49-F238E27FC236}">
                <a16:creationId xmlns:a16="http://schemas.microsoft.com/office/drawing/2014/main" id="{454AB99F-B570-A34F-9643-7DA8405BCF58}"/>
              </a:ext>
            </a:extLst>
          </p:cNvPr>
          <p:cNvSpPr txBox="1"/>
          <p:nvPr/>
        </p:nvSpPr>
        <p:spPr>
          <a:xfrm>
            <a:off x="8607295" y="5073325"/>
            <a:ext cx="25917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Workflow</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sp>
        <p:nvSpPr>
          <p:cNvPr id="74" name="TextBox 73">
            <a:extLst>
              <a:ext uri="{FF2B5EF4-FFF2-40B4-BE49-F238E27FC236}">
                <a16:creationId xmlns:a16="http://schemas.microsoft.com/office/drawing/2014/main" id="{6147B7F4-25AF-1443-AA18-175357787B54}"/>
              </a:ext>
            </a:extLst>
          </p:cNvPr>
          <p:cNvSpPr txBox="1"/>
          <p:nvPr/>
        </p:nvSpPr>
        <p:spPr>
          <a:xfrm>
            <a:off x="8792803" y="5450843"/>
            <a:ext cx="2220686" cy="584775"/>
          </a:xfrm>
          <a:prstGeom prst="rect">
            <a:avLst/>
          </a:prstGeom>
          <a:noFill/>
        </p:spPr>
        <p:txBody>
          <a:bodyPr wrap="square" lIns="91440" tIns="45720" rIns="91440" bIns="45720" rtlCol="0" anchor="t">
            <a:spAutoFit/>
          </a:bodyPr>
          <a:lstStyle/>
          <a:p>
            <a:pPr algn="ctr"/>
            <a:r>
              <a:rPr lang="en-US" sz="1600">
                <a:latin typeface="Roboto Light"/>
                <a:ea typeface="Roboto Light"/>
              </a:rPr>
              <a:t>Activate solutions at </a:t>
            </a:r>
            <a:endParaRPr lang="en-US" sz="1600">
              <a:latin typeface="Roboto Light" panose="02000000000000000000" pitchFamily="2" charset="0"/>
              <a:ea typeface="Roboto Light" panose="02000000000000000000" pitchFamily="2" charset="0"/>
            </a:endParaRPr>
          </a:p>
          <a:p>
            <a:pPr algn="ctr"/>
            <a:r>
              <a:rPr lang="en-US" sz="1600">
                <a:latin typeface="Roboto Light"/>
                <a:ea typeface="Roboto Light"/>
              </a:rPr>
              <a:t>the point of care</a:t>
            </a:r>
          </a:p>
        </p:txBody>
      </p:sp>
      <p:sp>
        <p:nvSpPr>
          <p:cNvPr id="75" name="Oval 74">
            <a:extLst>
              <a:ext uri="{FF2B5EF4-FFF2-40B4-BE49-F238E27FC236}">
                <a16:creationId xmlns:a16="http://schemas.microsoft.com/office/drawing/2014/main" id="{EDC4E749-EEA5-E54E-8219-1EA2B8CC28A3}"/>
              </a:ext>
            </a:extLst>
          </p:cNvPr>
          <p:cNvSpPr/>
          <p:nvPr/>
        </p:nvSpPr>
        <p:spPr>
          <a:xfrm>
            <a:off x="1467793" y="3307102"/>
            <a:ext cx="1423213" cy="142321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19D5F4B-B813-964A-8480-04024922A8BE}"/>
              </a:ext>
            </a:extLst>
          </p:cNvPr>
          <p:cNvSpPr/>
          <p:nvPr/>
        </p:nvSpPr>
        <p:spPr>
          <a:xfrm>
            <a:off x="1040123" y="255506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C47A924C-F7C6-6C47-BE12-B0E6ED4CD364}"/>
              </a:ext>
            </a:extLst>
          </p:cNvPr>
          <p:cNvCxnSpPr>
            <a:cxnSpLocks/>
            <a:stCxn id="76" idx="5"/>
          </p:cNvCxnSpPr>
          <p:nvPr/>
        </p:nvCxnSpPr>
        <p:spPr>
          <a:xfrm>
            <a:off x="1488093" y="3003036"/>
            <a:ext cx="389937" cy="575599"/>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7530F569-44F0-8A49-A4FA-3E38DA8DDE04}"/>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1625619" y="3451657"/>
            <a:ext cx="1128552" cy="1101755"/>
          </a:xfrm>
          <a:prstGeom prst="rect">
            <a:avLst/>
          </a:prstGeom>
        </p:spPr>
      </p:pic>
      <p:sp>
        <p:nvSpPr>
          <p:cNvPr id="79" name="Oval 78">
            <a:extLst>
              <a:ext uri="{FF2B5EF4-FFF2-40B4-BE49-F238E27FC236}">
                <a16:creationId xmlns:a16="http://schemas.microsoft.com/office/drawing/2014/main" id="{0664A57A-962A-FE4A-AC6D-AB7C44118138}"/>
              </a:ext>
            </a:extLst>
          </p:cNvPr>
          <p:cNvSpPr/>
          <p:nvPr/>
        </p:nvSpPr>
        <p:spPr>
          <a:xfrm>
            <a:off x="1693932" y="3522746"/>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id="{2801770B-E815-1D44-A9B1-732D33D29D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2187" y="2673626"/>
            <a:ext cx="258573" cy="258573"/>
          </a:xfrm>
          <a:prstGeom prst="rect">
            <a:avLst/>
          </a:prstGeom>
        </p:spPr>
      </p:pic>
      <p:sp>
        <p:nvSpPr>
          <p:cNvPr id="82" name="Oval 81">
            <a:extLst>
              <a:ext uri="{FF2B5EF4-FFF2-40B4-BE49-F238E27FC236}">
                <a16:creationId xmlns:a16="http://schemas.microsoft.com/office/drawing/2014/main" id="{DDA85EC5-57B9-D74F-AD57-F1B4AA67DFFE}"/>
              </a:ext>
            </a:extLst>
          </p:cNvPr>
          <p:cNvSpPr/>
          <p:nvPr/>
        </p:nvSpPr>
        <p:spPr>
          <a:xfrm>
            <a:off x="2399913" y="4235566"/>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a:extLst>
              <a:ext uri="{FF2B5EF4-FFF2-40B4-BE49-F238E27FC236}">
                <a16:creationId xmlns:a16="http://schemas.microsoft.com/office/drawing/2014/main" id="{C2A44B6D-B645-8B4D-835D-20C0636943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2139" y="4323256"/>
            <a:ext cx="281147" cy="281147"/>
          </a:xfrm>
          <a:prstGeom prst="rect">
            <a:avLst/>
          </a:prstGeom>
        </p:spPr>
      </p:pic>
      <p:sp>
        <p:nvSpPr>
          <p:cNvPr id="89" name="Oval 88">
            <a:extLst>
              <a:ext uri="{FF2B5EF4-FFF2-40B4-BE49-F238E27FC236}">
                <a16:creationId xmlns:a16="http://schemas.microsoft.com/office/drawing/2014/main" id="{54F584EA-BD0A-6446-8DAF-FFE2CCFAEFB4}"/>
              </a:ext>
            </a:extLst>
          </p:cNvPr>
          <p:cNvSpPr/>
          <p:nvPr/>
        </p:nvSpPr>
        <p:spPr>
          <a:xfrm>
            <a:off x="9246335" y="3446942"/>
            <a:ext cx="1297339" cy="1297339"/>
          </a:xfrm>
          <a:prstGeom prst="ellipse">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C2544BFD-843B-BA4A-9E60-7CA18E4EF61F}"/>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9329952" y="3529721"/>
            <a:ext cx="1128552" cy="1101755"/>
          </a:xfrm>
          <a:prstGeom prst="rect">
            <a:avLst/>
          </a:prstGeom>
        </p:spPr>
      </p:pic>
      <p:sp>
        <p:nvSpPr>
          <p:cNvPr id="96" name="Oval 95">
            <a:extLst>
              <a:ext uri="{FF2B5EF4-FFF2-40B4-BE49-F238E27FC236}">
                <a16:creationId xmlns:a16="http://schemas.microsoft.com/office/drawing/2014/main" id="{1B0E1E1F-F1E6-D941-A27C-A4E547F5E277}"/>
              </a:ext>
            </a:extLst>
          </p:cNvPr>
          <p:cNvSpPr/>
          <p:nvPr/>
        </p:nvSpPr>
        <p:spPr>
          <a:xfrm>
            <a:off x="9399041" y="3591016"/>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9373CDED-2AA8-C448-8799-0E5A606CDBC5}"/>
              </a:ext>
            </a:extLst>
          </p:cNvPr>
          <p:cNvCxnSpPr>
            <a:cxnSpLocks/>
          </p:cNvCxnSpPr>
          <p:nvPr/>
        </p:nvCxnSpPr>
        <p:spPr>
          <a:xfrm flipH="1">
            <a:off x="8838718" y="2739175"/>
            <a:ext cx="1056286" cy="1947649"/>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6BED633-E386-A04E-A648-636444267B02}"/>
              </a:ext>
            </a:extLst>
          </p:cNvPr>
          <p:cNvCxnSpPr>
            <a:cxnSpLocks/>
          </p:cNvCxnSpPr>
          <p:nvPr/>
        </p:nvCxnSpPr>
        <p:spPr>
          <a:xfrm>
            <a:off x="9939810" y="2786802"/>
            <a:ext cx="1030012" cy="1954951"/>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85D63C-54FF-444D-AC3A-DADD9115C052}"/>
              </a:ext>
            </a:extLst>
          </p:cNvPr>
          <p:cNvCxnSpPr>
            <a:cxnSpLocks/>
          </p:cNvCxnSpPr>
          <p:nvPr/>
        </p:nvCxnSpPr>
        <p:spPr>
          <a:xfrm flipH="1">
            <a:off x="8945313" y="4769978"/>
            <a:ext cx="1906607" cy="379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1126F80E-A8B4-B74D-A46D-4C5CC570160C}"/>
              </a:ext>
            </a:extLst>
          </p:cNvPr>
          <p:cNvSpPr/>
          <p:nvPr/>
        </p:nvSpPr>
        <p:spPr>
          <a:xfrm>
            <a:off x="9631813" y="255506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ECD5818-E2EF-224D-B3E1-7EE73DB901BE}"/>
              </a:ext>
            </a:extLst>
          </p:cNvPr>
          <p:cNvSpPr/>
          <p:nvPr/>
        </p:nvSpPr>
        <p:spPr>
          <a:xfrm>
            <a:off x="8580253" y="448673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6192D731-5D0B-744B-B315-04A32A290C87}"/>
              </a:ext>
            </a:extLst>
          </p:cNvPr>
          <p:cNvSpPr/>
          <p:nvPr/>
        </p:nvSpPr>
        <p:spPr>
          <a:xfrm>
            <a:off x="10694803" y="448673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102">
            <a:extLst>
              <a:ext uri="{FF2B5EF4-FFF2-40B4-BE49-F238E27FC236}">
                <a16:creationId xmlns:a16="http://schemas.microsoft.com/office/drawing/2014/main" id="{A08AD1C1-22E8-AE40-A05E-965DBF7B5A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8450" y="2669649"/>
            <a:ext cx="258573" cy="258573"/>
          </a:xfrm>
          <a:prstGeom prst="rect">
            <a:avLst/>
          </a:prstGeom>
        </p:spPr>
      </p:pic>
      <p:pic>
        <p:nvPicPr>
          <p:cNvPr id="104" name="Graphic 103">
            <a:extLst>
              <a:ext uri="{FF2B5EF4-FFF2-40B4-BE49-F238E27FC236}">
                <a16:creationId xmlns:a16="http://schemas.microsoft.com/office/drawing/2014/main" id="{795E0A87-5C14-A448-89C9-F0971F3460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6996" y="4593846"/>
            <a:ext cx="283444" cy="283444"/>
          </a:xfrm>
          <a:prstGeom prst="rect">
            <a:avLst/>
          </a:prstGeom>
        </p:spPr>
      </p:pic>
      <p:pic>
        <p:nvPicPr>
          <p:cNvPr id="106" name="Graphic 105">
            <a:extLst>
              <a:ext uri="{FF2B5EF4-FFF2-40B4-BE49-F238E27FC236}">
                <a16:creationId xmlns:a16="http://schemas.microsoft.com/office/drawing/2014/main" id="{9513626D-EF67-9049-8C1F-6396AC9017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22324" y="4626610"/>
            <a:ext cx="263231" cy="263231"/>
          </a:xfrm>
          <a:prstGeom prst="rect">
            <a:avLst/>
          </a:prstGeom>
        </p:spPr>
      </p:pic>
      <p:cxnSp>
        <p:nvCxnSpPr>
          <p:cNvPr id="108" name="Straight Connector 107">
            <a:extLst>
              <a:ext uri="{FF2B5EF4-FFF2-40B4-BE49-F238E27FC236}">
                <a16:creationId xmlns:a16="http://schemas.microsoft.com/office/drawing/2014/main" id="{C097A327-D5C4-C647-81ED-18F775AB8726}"/>
              </a:ext>
            </a:extLst>
          </p:cNvPr>
          <p:cNvCxnSpPr>
            <a:cxnSpLocks/>
          </p:cNvCxnSpPr>
          <p:nvPr/>
        </p:nvCxnSpPr>
        <p:spPr>
          <a:xfrm flipH="1" flipV="1">
            <a:off x="4666389" y="2934652"/>
            <a:ext cx="513811" cy="277477"/>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490E42B3-CBE7-674E-937F-72F40E590FED}"/>
              </a:ext>
            </a:extLst>
          </p:cNvPr>
          <p:cNvSpPr/>
          <p:nvPr/>
        </p:nvSpPr>
        <p:spPr>
          <a:xfrm>
            <a:off x="5065697" y="2788804"/>
            <a:ext cx="1777383" cy="17773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68B25D0D-3E22-7240-8428-51147934AB81}"/>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5189352" y="2896826"/>
            <a:ext cx="1544256" cy="1507589"/>
          </a:xfrm>
          <a:prstGeom prst="rect">
            <a:avLst/>
          </a:prstGeom>
        </p:spPr>
      </p:pic>
      <p:sp>
        <p:nvSpPr>
          <p:cNvPr id="111" name="Oval 110">
            <a:extLst>
              <a:ext uri="{FF2B5EF4-FFF2-40B4-BE49-F238E27FC236}">
                <a16:creationId xmlns:a16="http://schemas.microsoft.com/office/drawing/2014/main" id="{0B967F12-3359-8C4F-AF1A-6BFE0E482CEC}"/>
              </a:ext>
            </a:extLst>
          </p:cNvPr>
          <p:cNvSpPr/>
          <p:nvPr/>
        </p:nvSpPr>
        <p:spPr>
          <a:xfrm>
            <a:off x="5283552" y="2994685"/>
            <a:ext cx="1334755" cy="1358640"/>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oogle Shape;471;p6" descr="Image">
            <a:extLst>
              <a:ext uri="{FF2B5EF4-FFF2-40B4-BE49-F238E27FC236}">
                <a16:creationId xmlns:a16="http://schemas.microsoft.com/office/drawing/2014/main" id="{6F3242A0-599D-1549-A9D8-8BB64297BA7F}"/>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806337" y="2832597"/>
            <a:ext cx="289185" cy="281146"/>
          </a:xfrm>
          <a:prstGeom prst="rect">
            <a:avLst/>
          </a:prstGeom>
          <a:noFill/>
          <a:ln>
            <a:noFill/>
          </a:ln>
        </p:spPr>
      </p:pic>
      <p:sp>
        <p:nvSpPr>
          <p:cNvPr id="113" name="Oval 112">
            <a:extLst>
              <a:ext uri="{FF2B5EF4-FFF2-40B4-BE49-F238E27FC236}">
                <a16:creationId xmlns:a16="http://schemas.microsoft.com/office/drawing/2014/main" id="{622A4B4A-EE93-B344-AE71-A4ACEC94E71A}"/>
              </a:ext>
            </a:extLst>
          </p:cNvPr>
          <p:cNvSpPr/>
          <p:nvPr/>
        </p:nvSpPr>
        <p:spPr>
          <a:xfrm>
            <a:off x="7029959" y="3420503"/>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Graphic 121">
            <a:extLst>
              <a:ext uri="{FF2B5EF4-FFF2-40B4-BE49-F238E27FC236}">
                <a16:creationId xmlns:a16="http://schemas.microsoft.com/office/drawing/2014/main" id="{A33C6357-603A-EF40-82E1-D2D512A0A75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26493" y="3492457"/>
            <a:ext cx="282571" cy="282571"/>
          </a:xfrm>
          <a:prstGeom prst="rect">
            <a:avLst/>
          </a:prstGeom>
        </p:spPr>
      </p:pic>
      <p:sp>
        <p:nvSpPr>
          <p:cNvPr id="123" name="Oval 122">
            <a:extLst>
              <a:ext uri="{FF2B5EF4-FFF2-40B4-BE49-F238E27FC236}">
                <a16:creationId xmlns:a16="http://schemas.microsoft.com/office/drawing/2014/main" id="{6F6DB20C-C8A5-7C4C-BDB0-8F8AD2C892A3}"/>
              </a:ext>
            </a:extLst>
          </p:cNvPr>
          <p:cNvSpPr/>
          <p:nvPr/>
        </p:nvSpPr>
        <p:spPr>
          <a:xfrm>
            <a:off x="4277695" y="2619577"/>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CD8EE720-A156-2E4C-8560-A4A9ACBE0C3F}"/>
              </a:ext>
            </a:extLst>
          </p:cNvPr>
          <p:cNvSpPr/>
          <p:nvPr/>
        </p:nvSpPr>
        <p:spPr>
          <a:xfrm>
            <a:off x="4277695" y="3440111"/>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7BCBBD33-8FED-194D-9646-E0A60F7172C7}"/>
              </a:ext>
            </a:extLst>
          </p:cNvPr>
          <p:cNvSpPr/>
          <p:nvPr/>
        </p:nvSpPr>
        <p:spPr>
          <a:xfrm>
            <a:off x="4277695" y="4265497"/>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Graphic 126">
            <a:extLst>
              <a:ext uri="{FF2B5EF4-FFF2-40B4-BE49-F238E27FC236}">
                <a16:creationId xmlns:a16="http://schemas.microsoft.com/office/drawing/2014/main" id="{1C6125AF-31BD-714F-A6C5-535AC4087B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15941" y="2771275"/>
            <a:ext cx="232220" cy="232220"/>
          </a:xfrm>
          <a:prstGeom prst="rect">
            <a:avLst/>
          </a:prstGeom>
        </p:spPr>
      </p:pic>
      <p:pic>
        <p:nvPicPr>
          <p:cNvPr id="130" name="Graphic 129">
            <a:extLst>
              <a:ext uri="{FF2B5EF4-FFF2-40B4-BE49-F238E27FC236}">
                <a16:creationId xmlns:a16="http://schemas.microsoft.com/office/drawing/2014/main" id="{6411B7C1-AC1A-5245-AD24-10D3290307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05512" y="3577748"/>
            <a:ext cx="279611" cy="279611"/>
          </a:xfrm>
          <a:prstGeom prst="rect">
            <a:avLst/>
          </a:prstGeom>
        </p:spPr>
      </p:pic>
      <p:pic>
        <p:nvPicPr>
          <p:cNvPr id="134" name="Graphic 133">
            <a:extLst>
              <a:ext uri="{FF2B5EF4-FFF2-40B4-BE49-F238E27FC236}">
                <a16:creationId xmlns:a16="http://schemas.microsoft.com/office/drawing/2014/main" id="{A2FE46CB-7E99-A342-8610-B111B9D205C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403835" y="4389079"/>
            <a:ext cx="289185" cy="289185"/>
          </a:xfrm>
          <a:prstGeom prst="rect">
            <a:avLst/>
          </a:prstGeom>
        </p:spPr>
      </p:pic>
      <p:cxnSp>
        <p:nvCxnSpPr>
          <p:cNvPr id="135" name="Straight Connector 134">
            <a:extLst>
              <a:ext uri="{FF2B5EF4-FFF2-40B4-BE49-F238E27FC236}">
                <a16:creationId xmlns:a16="http://schemas.microsoft.com/office/drawing/2014/main" id="{277C93D1-6839-7343-ACB8-CF67FCA643DA}"/>
              </a:ext>
            </a:extLst>
          </p:cNvPr>
          <p:cNvCxnSpPr>
            <a:cxnSpLocks/>
            <a:stCxn id="124" idx="6"/>
          </p:cNvCxnSpPr>
          <p:nvPr/>
        </p:nvCxnSpPr>
        <p:spPr>
          <a:xfrm>
            <a:off x="4802525" y="3702526"/>
            <a:ext cx="272135" cy="3597"/>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637735B-EC19-5241-92D2-BAA625663225}"/>
              </a:ext>
            </a:extLst>
          </p:cNvPr>
          <p:cNvCxnSpPr>
            <a:cxnSpLocks/>
          </p:cNvCxnSpPr>
          <p:nvPr/>
        </p:nvCxnSpPr>
        <p:spPr>
          <a:xfrm flipH="1">
            <a:off x="4788665" y="4222025"/>
            <a:ext cx="494887" cy="264982"/>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E587C8B-99BA-AE43-BCFF-2E8158F7E0DC}"/>
              </a:ext>
            </a:extLst>
          </p:cNvPr>
          <p:cNvCxnSpPr/>
          <p:nvPr/>
        </p:nvCxnSpPr>
        <p:spPr>
          <a:xfrm>
            <a:off x="6833309" y="3641623"/>
            <a:ext cx="3063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44866060-9201-0C4F-8BFE-4457097BA979}"/>
              </a:ext>
            </a:extLst>
          </p:cNvPr>
          <p:cNvSpPr txBox="1"/>
          <p:nvPr/>
        </p:nvSpPr>
        <p:spPr>
          <a:xfrm>
            <a:off x="4210645" y="3148127"/>
            <a:ext cx="676184" cy="246221"/>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Meds</a:t>
            </a:r>
          </a:p>
        </p:txBody>
      </p:sp>
      <p:sp>
        <p:nvSpPr>
          <p:cNvPr id="139" name="TextBox 138">
            <a:extLst>
              <a:ext uri="{FF2B5EF4-FFF2-40B4-BE49-F238E27FC236}">
                <a16:creationId xmlns:a16="http://schemas.microsoft.com/office/drawing/2014/main" id="{50B617F6-3AA9-2B43-90FB-C2F369DD3E25}"/>
              </a:ext>
            </a:extLst>
          </p:cNvPr>
          <p:cNvSpPr txBox="1"/>
          <p:nvPr/>
        </p:nvSpPr>
        <p:spPr>
          <a:xfrm>
            <a:off x="4210645" y="3964991"/>
            <a:ext cx="676184" cy="246221"/>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Vitals</a:t>
            </a:r>
          </a:p>
        </p:txBody>
      </p:sp>
      <p:sp>
        <p:nvSpPr>
          <p:cNvPr id="140" name="TextBox 139">
            <a:extLst>
              <a:ext uri="{FF2B5EF4-FFF2-40B4-BE49-F238E27FC236}">
                <a16:creationId xmlns:a16="http://schemas.microsoft.com/office/drawing/2014/main" id="{5317A25C-5FFE-424A-9A81-2E3FCC10235D}"/>
              </a:ext>
            </a:extLst>
          </p:cNvPr>
          <p:cNvSpPr txBox="1"/>
          <p:nvPr/>
        </p:nvSpPr>
        <p:spPr>
          <a:xfrm>
            <a:off x="4210645" y="4806239"/>
            <a:ext cx="676184" cy="246221"/>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ADLs</a:t>
            </a:r>
          </a:p>
        </p:txBody>
      </p:sp>
      <p:sp>
        <p:nvSpPr>
          <p:cNvPr id="141" name="TextBox 140">
            <a:extLst>
              <a:ext uri="{FF2B5EF4-FFF2-40B4-BE49-F238E27FC236}">
                <a16:creationId xmlns:a16="http://schemas.microsoft.com/office/drawing/2014/main" id="{806A9787-8F9C-2C4F-B631-3C9064FDE1B7}"/>
              </a:ext>
            </a:extLst>
          </p:cNvPr>
          <p:cNvSpPr txBox="1"/>
          <p:nvPr/>
        </p:nvSpPr>
        <p:spPr>
          <a:xfrm>
            <a:off x="6724356" y="3916180"/>
            <a:ext cx="1064180" cy="400110"/>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Readmission risk</a:t>
            </a:r>
          </a:p>
        </p:txBody>
      </p:sp>
      <p:sp>
        <p:nvSpPr>
          <p:cNvPr id="142" name="Oval 141">
            <a:extLst>
              <a:ext uri="{FF2B5EF4-FFF2-40B4-BE49-F238E27FC236}">
                <a16:creationId xmlns:a16="http://schemas.microsoft.com/office/drawing/2014/main" id="{46D03BD4-3A71-5040-98A8-6B6FABD797C7}"/>
              </a:ext>
            </a:extLst>
          </p:cNvPr>
          <p:cNvSpPr/>
          <p:nvPr/>
        </p:nvSpPr>
        <p:spPr>
          <a:xfrm>
            <a:off x="9759114" y="3128096"/>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6EBE0F2A-2D4F-BC43-B627-C75DAB7938F3}"/>
              </a:ext>
            </a:extLst>
          </p:cNvPr>
          <p:cNvSpPr/>
          <p:nvPr/>
        </p:nvSpPr>
        <p:spPr>
          <a:xfrm>
            <a:off x="9051978" y="4371680"/>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20A21F7B-E938-9C46-8107-3AC8EF0FACC0}"/>
              </a:ext>
            </a:extLst>
          </p:cNvPr>
          <p:cNvSpPr/>
          <p:nvPr/>
        </p:nvSpPr>
        <p:spPr>
          <a:xfrm>
            <a:off x="10454058" y="4371680"/>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a:extLst>
              <a:ext uri="{FF2B5EF4-FFF2-40B4-BE49-F238E27FC236}">
                <a16:creationId xmlns:a16="http://schemas.microsoft.com/office/drawing/2014/main" id="{C89A4DDB-D679-A24B-BB2B-EA16B537DD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26040" y="3197049"/>
            <a:ext cx="154212" cy="154212"/>
          </a:xfrm>
          <a:prstGeom prst="rect">
            <a:avLst/>
          </a:prstGeom>
        </p:spPr>
      </p:pic>
      <p:pic>
        <p:nvPicPr>
          <p:cNvPr id="147" name="Graphic 146">
            <a:extLst>
              <a:ext uri="{FF2B5EF4-FFF2-40B4-BE49-F238E27FC236}">
                <a16:creationId xmlns:a16="http://schemas.microsoft.com/office/drawing/2014/main" id="{7D0A9DD4-53E3-EC43-923C-BE4B26A761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17531" y="4444509"/>
            <a:ext cx="154212" cy="154212"/>
          </a:xfrm>
          <a:prstGeom prst="rect">
            <a:avLst/>
          </a:prstGeom>
        </p:spPr>
      </p:pic>
      <p:pic>
        <p:nvPicPr>
          <p:cNvPr id="148" name="Graphic 147">
            <a:extLst>
              <a:ext uri="{FF2B5EF4-FFF2-40B4-BE49-F238E27FC236}">
                <a16:creationId xmlns:a16="http://schemas.microsoft.com/office/drawing/2014/main" id="{B6AFA457-852C-2D48-A26D-C6AE0338EF3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16381" y="4444509"/>
            <a:ext cx="154212" cy="154212"/>
          </a:xfrm>
          <a:prstGeom prst="rect">
            <a:avLst/>
          </a:prstGeom>
        </p:spPr>
      </p:pic>
      <p:pic>
        <p:nvPicPr>
          <p:cNvPr id="149" name="Google Shape;471;p6" descr="Image">
            <a:extLst>
              <a:ext uri="{FF2B5EF4-FFF2-40B4-BE49-F238E27FC236}">
                <a16:creationId xmlns:a16="http://schemas.microsoft.com/office/drawing/2014/main" id="{814C489F-5A83-F440-88C1-8F0A01DD0076}"/>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045302" y="3390639"/>
            <a:ext cx="289185" cy="281146"/>
          </a:xfrm>
          <a:prstGeom prst="rect">
            <a:avLst/>
          </a:prstGeom>
          <a:noFill/>
          <a:ln>
            <a:noFill/>
          </a:ln>
        </p:spPr>
      </p:pic>
      <p:pic>
        <p:nvPicPr>
          <p:cNvPr id="150" name="Google Shape;471;p6" descr="Image">
            <a:extLst>
              <a:ext uri="{FF2B5EF4-FFF2-40B4-BE49-F238E27FC236}">
                <a16:creationId xmlns:a16="http://schemas.microsoft.com/office/drawing/2014/main" id="{662197B0-BAC2-D646-BC9B-FB308C836187}"/>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750401" y="3452168"/>
            <a:ext cx="289185" cy="281146"/>
          </a:xfrm>
          <a:prstGeom prst="rect">
            <a:avLst/>
          </a:prstGeom>
          <a:noFill/>
          <a:ln>
            <a:noFill/>
          </a:ln>
        </p:spPr>
      </p:pic>
      <p:sp>
        <p:nvSpPr>
          <p:cNvPr id="151" name="TextBox 150">
            <a:extLst>
              <a:ext uri="{FF2B5EF4-FFF2-40B4-BE49-F238E27FC236}">
                <a16:creationId xmlns:a16="http://schemas.microsoft.com/office/drawing/2014/main" id="{C0ED4EC8-C89C-E647-83F1-CB51C9B0B02E}"/>
              </a:ext>
            </a:extLst>
          </p:cNvPr>
          <p:cNvSpPr txBox="1"/>
          <p:nvPr/>
        </p:nvSpPr>
        <p:spPr>
          <a:xfrm>
            <a:off x="1172187" y="1744420"/>
            <a:ext cx="2050366" cy="646331"/>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Insights</a:t>
            </a:r>
            <a:br>
              <a:rPr lang="en-US">
                <a:solidFill>
                  <a:schemeClr val="accent2"/>
                </a:solidFill>
                <a:latin typeface="Roboto" panose="02000000000000000000" pitchFamily="2" charset="0"/>
                <a:ea typeface="Roboto" panose="02000000000000000000" pitchFamily="2" charset="0"/>
              </a:rPr>
            </a:br>
            <a:r>
              <a:rPr lang="en-US">
                <a:solidFill>
                  <a:schemeClr val="accent2"/>
                </a:solidFill>
                <a:latin typeface="Roboto" panose="02000000000000000000" pitchFamily="2" charset="0"/>
                <a:ea typeface="Roboto" panose="02000000000000000000" pitchFamily="2" charset="0"/>
              </a:rPr>
              <a:t>between visits</a:t>
            </a:r>
          </a:p>
        </p:txBody>
      </p:sp>
      <p:sp>
        <p:nvSpPr>
          <p:cNvPr id="152" name="TextBox 151">
            <a:extLst>
              <a:ext uri="{FF2B5EF4-FFF2-40B4-BE49-F238E27FC236}">
                <a16:creationId xmlns:a16="http://schemas.microsoft.com/office/drawing/2014/main" id="{DD6AD157-2F0F-8B49-A011-559FDA0FE766}"/>
              </a:ext>
            </a:extLst>
          </p:cNvPr>
          <p:cNvSpPr txBox="1"/>
          <p:nvPr/>
        </p:nvSpPr>
        <p:spPr>
          <a:xfrm>
            <a:off x="4869675" y="1744420"/>
            <a:ext cx="2211834" cy="646331"/>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Insights</a:t>
            </a:r>
            <a:br>
              <a:rPr lang="en-US">
                <a:solidFill>
                  <a:schemeClr val="accent2"/>
                </a:solidFill>
                <a:latin typeface="Roboto" panose="02000000000000000000" pitchFamily="2" charset="0"/>
                <a:ea typeface="Roboto" panose="02000000000000000000" pitchFamily="2" charset="0"/>
              </a:rPr>
            </a:br>
            <a:r>
              <a:rPr lang="en-US">
                <a:solidFill>
                  <a:schemeClr val="accent2"/>
                </a:solidFill>
                <a:latin typeface="Roboto" panose="02000000000000000000" pitchFamily="2" charset="0"/>
                <a:ea typeface="Roboto" panose="02000000000000000000" pitchFamily="2" charset="0"/>
              </a:rPr>
              <a:t>within visits</a:t>
            </a:r>
          </a:p>
        </p:txBody>
      </p:sp>
      <p:sp>
        <p:nvSpPr>
          <p:cNvPr id="153" name="TextBox 152">
            <a:extLst>
              <a:ext uri="{FF2B5EF4-FFF2-40B4-BE49-F238E27FC236}">
                <a16:creationId xmlns:a16="http://schemas.microsoft.com/office/drawing/2014/main" id="{213D26AD-8502-824C-BF0C-E06678C25D96}"/>
              </a:ext>
            </a:extLst>
          </p:cNvPr>
          <p:cNvSpPr txBox="1"/>
          <p:nvPr/>
        </p:nvSpPr>
        <p:spPr>
          <a:xfrm>
            <a:off x="8909815" y="1744420"/>
            <a:ext cx="1986661" cy="646331"/>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Insights</a:t>
            </a:r>
            <a:br>
              <a:rPr lang="en-US">
                <a:solidFill>
                  <a:schemeClr val="accent2"/>
                </a:solidFill>
                <a:latin typeface="Roboto" panose="02000000000000000000" pitchFamily="2" charset="0"/>
                <a:ea typeface="Roboto" panose="02000000000000000000" pitchFamily="2" charset="0"/>
              </a:rPr>
            </a:br>
            <a:r>
              <a:rPr lang="en-US">
                <a:solidFill>
                  <a:schemeClr val="accent2"/>
                </a:solidFill>
                <a:latin typeface="Roboto" panose="02000000000000000000" pitchFamily="2" charset="0"/>
                <a:ea typeface="Roboto" panose="02000000000000000000" pitchFamily="2" charset="0"/>
              </a:rPr>
              <a:t>across visits</a:t>
            </a:r>
          </a:p>
        </p:txBody>
      </p:sp>
      <p:cxnSp>
        <p:nvCxnSpPr>
          <p:cNvPr id="154" name="Straight Connector 153">
            <a:extLst>
              <a:ext uri="{FF2B5EF4-FFF2-40B4-BE49-F238E27FC236}">
                <a16:creationId xmlns:a16="http://schemas.microsoft.com/office/drawing/2014/main" id="{CA15E646-ADFF-934A-ABBD-5B222A4AE4B9}"/>
              </a:ext>
            </a:extLst>
          </p:cNvPr>
          <p:cNvCxnSpPr>
            <a:cxnSpLocks/>
          </p:cNvCxnSpPr>
          <p:nvPr/>
        </p:nvCxnSpPr>
        <p:spPr>
          <a:xfrm>
            <a:off x="8179803" y="1744420"/>
            <a:ext cx="0" cy="4363847"/>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69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992DB66-9CF7-1242-B18D-A141EB4443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427" y="295662"/>
            <a:ext cx="11665234" cy="6257494"/>
          </a:xfrm>
          <a:prstGeom prst="rect">
            <a:avLst/>
          </a:prstGeom>
        </p:spPr>
      </p:pic>
      <p:sp>
        <p:nvSpPr>
          <p:cNvPr id="36" name="TextBox 35">
            <a:extLst>
              <a:ext uri="{FF2B5EF4-FFF2-40B4-BE49-F238E27FC236}">
                <a16:creationId xmlns:a16="http://schemas.microsoft.com/office/drawing/2014/main" id="{0A785456-83F8-E94E-B622-FABAB08A1831}"/>
              </a:ext>
            </a:extLst>
          </p:cNvPr>
          <p:cNvSpPr txBox="1"/>
          <p:nvPr/>
        </p:nvSpPr>
        <p:spPr>
          <a:xfrm>
            <a:off x="1031188" y="1114603"/>
            <a:ext cx="10923572" cy="1661993"/>
          </a:xfrm>
          <a:prstGeom prst="rect">
            <a:avLst/>
          </a:prstGeom>
          <a:noFill/>
        </p:spPr>
        <p:txBody>
          <a:bodyPr wrap="square" lIns="91440" tIns="45720" rIns="91440" bIns="45720" rtlCol="0" anchor="t">
            <a:spAutoFit/>
          </a:bodyPr>
          <a:lstStyle/>
          <a:p>
            <a:pPr>
              <a:defRPr/>
            </a:pPr>
            <a:r>
              <a:rPr lang="en-US" sz="3400">
                <a:latin typeface="Roboto Light"/>
                <a:ea typeface="Roboto Light"/>
              </a:rPr>
              <a:t>A single platform</a:t>
            </a:r>
            <a:br>
              <a:rPr lang="en-US" sz="3400">
                <a:latin typeface="Roboto Light"/>
                <a:ea typeface="Roboto Light"/>
              </a:rPr>
            </a:br>
            <a:r>
              <a:rPr lang="en-US" sz="3400">
                <a:latin typeface="Roboto Light"/>
                <a:ea typeface="Roboto Light"/>
              </a:rPr>
              <a:t>spanning care</a:t>
            </a:r>
            <a:br>
              <a:rPr lang="en-US" sz="3400">
                <a:latin typeface="Roboto Light"/>
                <a:ea typeface="Roboto Light"/>
              </a:rPr>
            </a:br>
            <a:r>
              <a:rPr lang="en-US" sz="3400">
                <a:latin typeface="Roboto Light"/>
                <a:ea typeface="Roboto Light"/>
              </a:rPr>
              <a:t>settings</a:t>
            </a:r>
          </a:p>
        </p:txBody>
      </p:sp>
      <p:cxnSp>
        <p:nvCxnSpPr>
          <p:cNvPr id="37" name="Straight Connector 36">
            <a:extLst>
              <a:ext uri="{FF2B5EF4-FFF2-40B4-BE49-F238E27FC236}">
                <a16:creationId xmlns:a16="http://schemas.microsoft.com/office/drawing/2014/main" id="{E6A0E810-20BD-684B-ACB3-A8D5DF03C9EA}"/>
              </a:ext>
            </a:extLst>
          </p:cNvPr>
          <p:cNvCxnSpPr>
            <a:cxnSpLocks/>
          </p:cNvCxnSpPr>
          <p:nvPr/>
        </p:nvCxnSpPr>
        <p:spPr>
          <a:xfrm flipH="1" flipV="1">
            <a:off x="3974553" y="304844"/>
            <a:ext cx="1301568" cy="13306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CE731629-994E-5444-BC4E-6B2ED53D6D8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06969" y="163184"/>
            <a:ext cx="335168" cy="335168"/>
          </a:xfrm>
          <a:prstGeom prst="rect">
            <a:avLst/>
          </a:prstGeom>
        </p:spPr>
      </p:pic>
      <p:sp>
        <p:nvSpPr>
          <p:cNvPr id="41" name="Oval 40">
            <a:extLst>
              <a:ext uri="{FF2B5EF4-FFF2-40B4-BE49-F238E27FC236}">
                <a16:creationId xmlns:a16="http://schemas.microsoft.com/office/drawing/2014/main" id="{8ED3049F-222A-6C49-B231-ACAE69AEF1AC}"/>
              </a:ext>
            </a:extLst>
          </p:cNvPr>
          <p:cNvSpPr/>
          <p:nvPr/>
        </p:nvSpPr>
        <p:spPr>
          <a:xfrm>
            <a:off x="9731614" y="4081053"/>
            <a:ext cx="549725" cy="54972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30CD4F7-86A4-9240-801F-8B46E3A6B736}"/>
              </a:ext>
            </a:extLst>
          </p:cNvPr>
          <p:cNvGrpSpPr/>
          <p:nvPr/>
        </p:nvGrpSpPr>
        <p:grpSpPr>
          <a:xfrm>
            <a:off x="10507636" y="790998"/>
            <a:ext cx="549725" cy="549725"/>
            <a:chOff x="4799343" y="1463863"/>
            <a:chExt cx="549725" cy="549725"/>
          </a:xfrm>
        </p:grpSpPr>
        <p:sp>
          <p:nvSpPr>
            <p:cNvPr id="43" name="Oval 42">
              <a:extLst>
                <a:ext uri="{FF2B5EF4-FFF2-40B4-BE49-F238E27FC236}">
                  <a16:creationId xmlns:a16="http://schemas.microsoft.com/office/drawing/2014/main" id="{568BE7A3-21CE-DE4B-BC2F-096C0ED2975F}"/>
                </a:ext>
              </a:extLst>
            </p:cNvPr>
            <p:cNvSpPr/>
            <p:nvPr/>
          </p:nvSpPr>
          <p:spPr>
            <a:xfrm>
              <a:off x="4799343" y="1463863"/>
              <a:ext cx="549725" cy="549725"/>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54ED24E-AB85-AA4D-92B2-1AD0EE30F1A2}"/>
                </a:ext>
              </a:extLst>
            </p:cNvPr>
            <p:cNvSpPr/>
            <p:nvPr/>
          </p:nvSpPr>
          <p:spPr>
            <a:xfrm>
              <a:off x="4951241" y="1615586"/>
              <a:ext cx="245930" cy="245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04CB359B-2DE7-504A-B6EA-8697F7588384}"/>
              </a:ext>
            </a:extLst>
          </p:cNvPr>
          <p:cNvGrpSpPr/>
          <p:nvPr/>
        </p:nvGrpSpPr>
        <p:grpSpPr>
          <a:xfrm>
            <a:off x="5465294" y="5537135"/>
            <a:ext cx="549725" cy="549725"/>
            <a:chOff x="4799343" y="1463863"/>
            <a:chExt cx="549725" cy="549725"/>
          </a:xfrm>
        </p:grpSpPr>
        <p:sp>
          <p:nvSpPr>
            <p:cNvPr id="46" name="Oval 45">
              <a:extLst>
                <a:ext uri="{FF2B5EF4-FFF2-40B4-BE49-F238E27FC236}">
                  <a16:creationId xmlns:a16="http://schemas.microsoft.com/office/drawing/2014/main" id="{FC83AE0E-E131-464D-8B88-72CE59DF5096}"/>
                </a:ext>
              </a:extLst>
            </p:cNvPr>
            <p:cNvSpPr/>
            <p:nvPr/>
          </p:nvSpPr>
          <p:spPr>
            <a:xfrm>
              <a:off x="4799343" y="1463863"/>
              <a:ext cx="549725" cy="549725"/>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67BB930-7247-8941-BDC4-C53BCBC12FCF}"/>
                </a:ext>
              </a:extLst>
            </p:cNvPr>
            <p:cNvSpPr/>
            <p:nvPr/>
          </p:nvSpPr>
          <p:spPr>
            <a:xfrm>
              <a:off x="4951241" y="1615586"/>
              <a:ext cx="245930" cy="245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a:extLst>
              <a:ext uri="{FF2B5EF4-FFF2-40B4-BE49-F238E27FC236}">
                <a16:creationId xmlns:a16="http://schemas.microsoft.com/office/drawing/2014/main" id="{7B2760C5-CCD4-C64D-8C48-8B51DF6CFB9C}"/>
              </a:ext>
            </a:extLst>
          </p:cNvPr>
          <p:cNvSpPr/>
          <p:nvPr/>
        </p:nvSpPr>
        <p:spPr>
          <a:xfrm>
            <a:off x="4712700" y="3749214"/>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24749E7-4C40-9E41-80CE-E13C7E926666}"/>
              </a:ext>
            </a:extLst>
          </p:cNvPr>
          <p:cNvSpPr/>
          <p:nvPr/>
        </p:nvSpPr>
        <p:spPr>
          <a:xfrm>
            <a:off x="9557925" y="1989017"/>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6B6AE5B-7ED6-3240-8AFC-A7316FA801FD}"/>
              </a:ext>
            </a:extLst>
          </p:cNvPr>
          <p:cNvSpPr/>
          <p:nvPr/>
        </p:nvSpPr>
        <p:spPr>
          <a:xfrm>
            <a:off x="7357787" y="152746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C926AFC-A9DA-FA4F-B6DE-0212AA11347B}"/>
              </a:ext>
            </a:extLst>
          </p:cNvPr>
          <p:cNvSpPr/>
          <p:nvPr/>
        </p:nvSpPr>
        <p:spPr>
          <a:xfrm>
            <a:off x="6247044" y="354352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0C3C83B-3A73-AD4E-87CC-C76ABE7727F6}"/>
              </a:ext>
            </a:extLst>
          </p:cNvPr>
          <p:cNvSpPr/>
          <p:nvPr/>
        </p:nvSpPr>
        <p:spPr>
          <a:xfrm>
            <a:off x="11218035" y="499173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D6897D2-0030-DA4B-96F5-EFD3E53C2F9F}"/>
              </a:ext>
            </a:extLst>
          </p:cNvPr>
          <p:cNvSpPr/>
          <p:nvPr/>
        </p:nvSpPr>
        <p:spPr>
          <a:xfrm>
            <a:off x="7813668" y="513827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855D7ED-2400-7D40-93B4-84CC128F5C63}"/>
              </a:ext>
            </a:extLst>
          </p:cNvPr>
          <p:cNvSpPr/>
          <p:nvPr/>
        </p:nvSpPr>
        <p:spPr>
          <a:xfrm>
            <a:off x="11617942" y="2791498"/>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1C6CC67C-C507-B144-8583-56F50202341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03897" y="1558491"/>
            <a:ext cx="335168" cy="335168"/>
          </a:xfrm>
          <a:prstGeom prst="rect">
            <a:avLst/>
          </a:prstGeom>
        </p:spPr>
      </p:pic>
      <p:grpSp>
        <p:nvGrpSpPr>
          <p:cNvPr id="56" name="Group 55">
            <a:extLst>
              <a:ext uri="{FF2B5EF4-FFF2-40B4-BE49-F238E27FC236}">
                <a16:creationId xmlns:a16="http://schemas.microsoft.com/office/drawing/2014/main" id="{DF61CE4D-22B3-8240-B969-C8C17EEA5E5D}"/>
              </a:ext>
            </a:extLst>
          </p:cNvPr>
          <p:cNvGrpSpPr/>
          <p:nvPr/>
        </p:nvGrpSpPr>
        <p:grpSpPr>
          <a:xfrm>
            <a:off x="5018320" y="1406025"/>
            <a:ext cx="549725" cy="549725"/>
            <a:chOff x="4799343" y="1463863"/>
            <a:chExt cx="549725" cy="549725"/>
          </a:xfrm>
        </p:grpSpPr>
        <p:sp>
          <p:nvSpPr>
            <p:cNvPr id="57" name="Oval 56">
              <a:extLst>
                <a:ext uri="{FF2B5EF4-FFF2-40B4-BE49-F238E27FC236}">
                  <a16:creationId xmlns:a16="http://schemas.microsoft.com/office/drawing/2014/main" id="{3931AC78-9912-1144-A538-F22B535F27EF}"/>
                </a:ext>
              </a:extLst>
            </p:cNvPr>
            <p:cNvSpPr/>
            <p:nvPr/>
          </p:nvSpPr>
          <p:spPr>
            <a:xfrm>
              <a:off x="4799343" y="1463863"/>
              <a:ext cx="549725" cy="549725"/>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A425400-7624-1D44-8CC0-B688604675A7}"/>
                </a:ext>
              </a:extLst>
            </p:cNvPr>
            <p:cNvSpPr/>
            <p:nvPr/>
          </p:nvSpPr>
          <p:spPr>
            <a:xfrm>
              <a:off x="4951241" y="1615586"/>
              <a:ext cx="245930" cy="245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Google Shape;471;p6" descr="Image">
            <a:extLst>
              <a:ext uri="{FF2B5EF4-FFF2-40B4-BE49-F238E27FC236}">
                <a16:creationId xmlns:a16="http://schemas.microsoft.com/office/drawing/2014/main" id="{6BD04E19-7FEB-944C-84C4-F99605F93F6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51677" y="884488"/>
            <a:ext cx="322046" cy="313094"/>
          </a:xfrm>
          <a:prstGeom prst="rect">
            <a:avLst/>
          </a:prstGeom>
          <a:noFill/>
          <a:ln>
            <a:noFill/>
          </a:ln>
        </p:spPr>
      </p:pic>
      <p:pic>
        <p:nvPicPr>
          <p:cNvPr id="60" name="Google Shape;471;p6" descr="Image">
            <a:extLst>
              <a:ext uri="{FF2B5EF4-FFF2-40B4-BE49-F238E27FC236}">
                <a16:creationId xmlns:a16="http://schemas.microsoft.com/office/drawing/2014/main" id="{3DC958DC-640B-AA47-B88F-E79662EC409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51740" y="4556376"/>
            <a:ext cx="322046" cy="313094"/>
          </a:xfrm>
          <a:prstGeom prst="rect">
            <a:avLst/>
          </a:prstGeom>
          <a:noFill/>
          <a:ln>
            <a:noFill/>
          </a:ln>
        </p:spPr>
      </p:pic>
      <p:pic>
        <p:nvPicPr>
          <p:cNvPr id="61" name="Google Shape;471;p6" descr="Image">
            <a:extLst>
              <a:ext uri="{FF2B5EF4-FFF2-40B4-BE49-F238E27FC236}">
                <a16:creationId xmlns:a16="http://schemas.microsoft.com/office/drawing/2014/main" id="{A5938B66-4005-EC47-91A4-739349F69DE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095352" y="1798888"/>
            <a:ext cx="322046" cy="313094"/>
          </a:xfrm>
          <a:prstGeom prst="rect">
            <a:avLst/>
          </a:prstGeom>
          <a:noFill/>
          <a:ln>
            <a:noFill/>
          </a:ln>
        </p:spPr>
      </p:pic>
      <p:pic>
        <p:nvPicPr>
          <p:cNvPr id="62" name="Google Shape;471;p6" descr="Image">
            <a:extLst>
              <a:ext uri="{FF2B5EF4-FFF2-40B4-BE49-F238E27FC236}">
                <a16:creationId xmlns:a16="http://schemas.microsoft.com/office/drawing/2014/main" id="{250D4EAF-069F-3D41-8BCC-5B73AEC08DF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80890" y="5327900"/>
            <a:ext cx="322046" cy="313094"/>
          </a:xfrm>
          <a:prstGeom prst="rect">
            <a:avLst/>
          </a:prstGeom>
          <a:noFill/>
          <a:ln>
            <a:noFill/>
          </a:ln>
        </p:spPr>
      </p:pic>
      <p:cxnSp>
        <p:nvCxnSpPr>
          <p:cNvPr id="63" name="Straight Connector 62">
            <a:extLst>
              <a:ext uri="{FF2B5EF4-FFF2-40B4-BE49-F238E27FC236}">
                <a16:creationId xmlns:a16="http://schemas.microsoft.com/office/drawing/2014/main" id="{1BBFCA0E-8982-A241-8FC6-5C7FA662347E}"/>
              </a:ext>
            </a:extLst>
          </p:cNvPr>
          <p:cNvCxnSpPr/>
          <p:nvPr/>
        </p:nvCxnSpPr>
        <p:spPr>
          <a:xfrm>
            <a:off x="1202525" y="3114820"/>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32CC4F-0C30-CA4E-83A8-2F3AD0A3E969}"/>
              </a:ext>
            </a:extLst>
          </p:cNvPr>
          <p:cNvCxnSpPr/>
          <p:nvPr/>
        </p:nvCxnSpPr>
        <p:spPr>
          <a:xfrm>
            <a:off x="1224756" y="4106335"/>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7BD302-D616-5948-BBC9-9B408DC269B2}"/>
              </a:ext>
            </a:extLst>
          </p:cNvPr>
          <p:cNvCxnSpPr/>
          <p:nvPr/>
        </p:nvCxnSpPr>
        <p:spPr>
          <a:xfrm>
            <a:off x="1209786" y="4947832"/>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496AAAD-7557-8B45-8133-E3384537BA23}"/>
              </a:ext>
            </a:extLst>
          </p:cNvPr>
          <p:cNvSpPr txBox="1"/>
          <p:nvPr/>
        </p:nvSpPr>
        <p:spPr>
          <a:xfrm>
            <a:off x="1318899" y="3018290"/>
            <a:ext cx="4023673" cy="707886"/>
          </a:xfrm>
          <a:prstGeom prst="rect">
            <a:avLst/>
          </a:prstGeom>
          <a:noFill/>
        </p:spPr>
        <p:txBody>
          <a:bodyPr wrap="square" rtlCol="0">
            <a:spAutoFit/>
          </a:bodyPr>
          <a:lstStyle/>
          <a:p>
            <a:pPr lvl="0">
              <a:spcBef>
                <a:spcPts val="800"/>
              </a:spcBef>
              <a:spcAft>
                <a:spcPts val="600"/>
              </a:spcAft>
              <a:defRPr/>
            </a:pPr>
            <a:r>
              <a:rPr lang="en-US" sz="2000">
                <a:latin typeface="Roboto Light" panose="02000000000000000000" pitchFamily="2" charset="0"/>
                <a:ea typeface="Roboto Light" panose="02000000000000000000" pitchFamily="2" charset="0"/>
              </a:rPr>
              <a:t>Care transitions</a:t>
            </a:r>
            <a:br>
              <a:rPr lang="en-US" sz="2000">
                <a:latin typeface="Roboto Light" panose="02000000000000000000" pitchFamily="2" charset="0"/>
                <a:ea typeface="Roboto Light" panose="02000000000000000000" pitchFamily="2" charset="0"/>
              </a:rPr>
            </a:br>
            <a:r>
              <a:rPr lang="en-US" sz="2000" b="1">
                <a:solidFill>
                  <a:schemeClr val="accent2"/>
                </a:solidFill>
                <a:latin typeface="Roboto Light" panose="02000000000000000000" pitchFamily="2" charset="0"/>
                <a:ea typeface="Roboto Light" panose="02000000000000000000" pitchFamily="2" charset="0"/>
              </a:rPr>
              <a:t>between visits</a:t>
            </a:r>
          </a:p>
        </p:txBody>
      </p:sp>
      <p:sp>
        <p:nvSpPr>
          <p:cNvPr id="67" name="TextBox 66">
            <a:extLst>
              <a:ext uri="{FF2B5EF4-FFF2-40B4-BE49-F238E27FC236}">
                <a16:creationId xmlns:a16="http://schemas.microsoft.com/office/drawing/2014/main" id="{56CBCCE7-C0A8-D346-8CE0-48F7196C8DA4}"/>
              </a:ext>
            </a:extLst>
          </p:cNvPr>
          <p:cNvSpPr txBox="1"/>
          <p:nvPr/>
        </p:nvSpPr>
        <p:spPr>
          <a:xfrm>
            <a:off x="1318899" y="3993650"/>
            <a:ext cx="4023673" cy="707886"/>
          </a:xfrm>
          <a:prstGeom prst="rect">
            <a:avLst/>
          </a:prstGeom>
          <a:noFill/>
        </p:spPr>
        <p:txBody>
          <a:bodyPr wrap="square" rtlCol="0">
            <a:spAutoFit/>
          </a:bodyPr>
          <a:lstStyle/>
          <a:p>
            <a:pPr lvl="0">
              <a:spcBef>
                <a:spcPts val="800"/>
              </a:spcBef>
              <a:spcAft>
                <a:spcPts val="600"/>
              </a:spcAft>
              <a:defRPr/>
            </a:pPr>
            <a:r>
              <a:rPr lang="en-US" sz="2000">
                <a:latin typeface="Roboto Light" panose="02000000000000000000" pitchFamily="2" charset="0"/>
                <a:ea typeface="Roboto Light" panose="02000000000000000000" pitchFamily="2" charset="0"/>
              </a:rPr>
              <a:t>Patient management</a:t>
            </a:r>
            <a:br>
              <a:rPr lang="en-US" sz="2000">
                <a:latin typeface="Roboto Light" panose="02000000000000000000" pitchFamily="2" charset="0"/>
                <a:ea typeface="Roboto Light" panose="02000000000000000000" pitchFamily="2" charset="0"/>
              </a:rPr>
            </a:br>
            <a:r>
              <a:rPr lang="en-US" sz="2000" b="1">
                <a:solidFill>
                  <a:schemeClr val="accent2"/>
                </a:solidFill>
                <a:latin typeface="Roboto Light" panose="02000000000000000000" pitchFamily="2" charset="0"/>
                <a:ea typeface="Roboto Light" panose="02000000000000000000" pitchFamily="2" charset="0"/>
              </a:rPr>
              <a:t>within visits</a:t>
            </a:r>
          </a:p>
        </p:txBody>
      </p:sp>
      <p:sp>
        <p:nvSpPr>
          <p:cNvPr id="68" name="TextBox 67">
            <a:extLst>
              <a:ext uri="{FF2B5EF4-FFF2-40B4-BE49-F238E27FC236}">
                <a16:creationId xmlns:a16="http://schemas.microsoft.com/office/drawing/2014/main" id="{6CBCC215-A43F-C849-953F-7E26038E5CD8}"/>
              </a:ext>
            </a:extLst>
          </p:cNvPr>
          <p:cNvSpPr txBox="1"/>
          <p:nvPr/>
        </p:nvSpPr>
        <p:spPr>
          <a:xfrm>
            <a:off x="1318899" y="4834898"/>
            <a:ext cx="4023673" cy="707886"/>
          </a:xfrm>
          <a:prstGeom prst="rect">
            <a:avLst/>
          </a:prstGeom>
          <a:noFill/>
        </p:spPr>
        <p:txBody>
          <a:bodyPr wrap="square" rtlCol="0">
            <a:spAutoFit/>
          </a:bodyPr>
          <a:lstStyle/>
          <a:p>
            <a:pPr lvl="0">
              <a:spcBef>
                <a:spcPts val="800"/>
              </a:spcBef>
              <a:spcAft>
                <a:spcPts val="600"/>
              </a:spcAft>
              <a:defRPr/>
            </a:pPr>
            <a:r>
              <a:rPr lang="en-US" sz="2000">
                <a:latin typeface="Roboto Light" panose="02000000000000000000" pitchFamily="2" charset="0"/>
                <a:ea typeface="Roboto Light" panose="02000000000000000000" pitchFamily="2" charset="0"/>
              </a:rPr>
              <a:t>Network optimization</a:t>
            </a:r>
            <a:br>
              <a:rPr lang="en-US" sz="2000">
                <a:latin typeface="Roboto Light" panose="02000000000000000000" pitchFamily="2" charset="0"/>
                <a:ea typeface="Roboto Light" panose="02000000000000000000" pitchFamily="2" charset="0"/>
              </a:rPr>
            </a:br>
            <a:r>
              <a:rPr lang="en-US" sz="2000" b="1">
                <a:solidFill>
                  <a:schemeClr val="accent2"/>
                </a:solidFill>
                <a:latin typeface="Roboto Light" panose="02000000000000000000" pitchFamily="2" charset="0"/>
                <a:ea typeface="Roboto Light" panose="02000000000000000000" pitchFamily="2" charset="0"/>
              </a:rPr>
              <a:t>across visits</a:t>
            </a:r>
          </a:p>
        </p:txBody>
      </p:sp>
      <p:sp>
        <p:nvSpPr>
          <p:cNvPr id="69" name="Oval 68">
            <a:extLst>
              <a:ext uri="{FF2B5EF4-FFF2-40B4-BE49-F238E27FC236}">
                <a16:creationId xmlns:a16="http://schemas.microsoft.com/office/drawing/2014/main" id="{021B04FA-53E5-6D47-9B85-74CB5405D516}"/>
              </a:ext>
            </a:extLst>
          </p:cNvPr>
          <p:cNvSpPr/>
          <p:nvPr/>
        </p:nvSpPr>
        <p:spPr>
          <a:xfrm rot="16200000">
            <a:off x="9883985" y="4232950"/>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79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995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03C2E0-00F5-D24B-944F-ACC1FD7EF28A}"/>
              </a:ext>
            </a:extLst>
          </p:cNvPr>
          <p:cNvSpPr txBox="1"/>
          <p:nvPr/>
        </p:nvSpPr>
        <p:spPr>
          <a:xfrm>
            <a:off x="570480" y="1079938"/>
            <a:ext cx="6344929" cy="400110"/>
          </a:xfrm>
          <a:prstGeom prst="rect">
            <a:avLst/>
          </a:prstGeom>
          <a:noFill/>
        </p:spPr>
        <p:txBody>
          <a:bodyPr wrap="square" rtlCol="0">
            <a:spAutoFit/>
          </a:bodyPr>
          <a:lstStyle/>
          <a:p>
            <a:pPr lvl="0">
              <a:defRPr/>
            </a:pPr>
            <a:r>
              <a:rPr lang="en-US" sz="2000">
                <a:solidFill>
                  <a:schemeClr val="tx2"/>
                </a:solidFill>
                <a:latin typeface="Roboto Light" panose="02000000000000000000" pitchFamily="2" charset="0"/>
                <a:ea typeface="Roboto Light" panose="02000000000000000000" pitchFamily="2" charset="0"/>
              </a:rPr>
              <a:t>Unparalleled Leadership to Deliver Results</a:t>
            </a:r>
          </a:p>
        </p:txBody>
      </p:sp>
      <p:sp>
        <p:nvSpPr>
          <p:cNvPr id="9" name="Rectangle 8">
            <a:extLst>
              <a:ext uri="{FF2B5EF4-FFF2-40B4-BE49-F238E27FC236}">
                <a16:creationId xmlns:a16="http://schemas.microsoft.com/office/drawing/2014/main" id="{0AB4CF68-8FB1-BD4F-BED4-046695D4360B}"/>
              </a:ext>
            </a:extLst>
          </p:cNvPr>
          <p:cNvSpPr/>
          <p:nvPr/>
        </p:nvSpPr>
        <p:spPr>
          <a:xfrm>
            <a:off x="6885922" y="869954"/>
            <a:ext cx="4653347" cy="4921246"/>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09C62B-2444-3745-B5D3-65C984F1B8AD}"/>
              </a:ext>
            </a:extLst>
          </p:cNvPr>
          <p:cNvSpPr/>
          <p:nvPr/>
        </p:nvSpPr>
        <p:spPr>
          <a:xfrm>
            <a:off x="6885922" y="869954"/>
            <a:ext cx="4653347" cy="871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C7DC1CF-2BC1-2743-8423-343129B93417}"/>
              </a:ext>
            </a:extLst>
          </p:cNvPr>
          <p:cNvSpPr/>
          <p:nvPr/>
        </p:nvSpPr>
        <p:spPr>
          <a:xfrm rot="5400000">
            <a:off x="6543022" y="1153242"/>
            <a:ext cx="685800" cy="3048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04AA248-CD2F-CA4F-A16B-90760C11123B}"/>
              </a:ext>
            </a:extLst>
          </p:cNvPr>
          <p:cNvSpPr txBox="1"/>
          <p:nvPr/>
        </p:nvSpPr>
        <p:spPr>
          <a:xfrm>
            <a:off x="2362200" y="2188654"/>
            <a:ext cx="3603214" cy="400110"/>
          </a:xfrm>
          <a:prstGeom prst="rect">
            <a:avLst/>
          </a:prstGeom>
          <a:noFill/>
        </p:spPr>
        <p:txBody>
          <a:bodyPr wrap="square" rtlCol="0">
            <a:spAutoFit/>
          </a:bodyPr>
          <a:lstStyle/>
          <a:p>
            <a:r>
              <a:rPr lang="en-US" sz="2000" b="1">
                <a:latin typeface="Roboto Light" panose="02000000000000000000" pitchFamily="2" charset="0"/>
                <a:ea typeface="Roboto Light" panose="02000000000000000000" pitchFamily="2" charset="0"/>
              </a:rPr>
              <a:t>Unmatched data and network</a:t>
            </a:r>
          </a:p>
        </p:txBody>
      </p:sp>
      <p:sp>
        <p:nvSpPr>
          <p:cNvPr id="20" name="TextBox 19">
            <a:extLst>
              <a:ext uri="{FF2B5EF4-FFF2-40B4-BE49-F238E27FC236}">
                <a16:creationId xmlns:a16="http://schemas.microsoft.com/office/drawing/2014/main" id="{F9BCCD76-D7EE-134B-B945-A8120472106D}"/>
              </a:ext>
            </a:extLst>
          </p:cNvPr>
          <p:cNvSpPr txBox="1"/>
          <p:nvPr/>
        </p:nvSpPr>
        <p:spPr>
          <a:xfrm>
            <a:off x="2362200" y="3524769"/>
            <a:ext cx="3603214" cy="400110"/>
          </a:xfrm>
          <a:prstGeom prst="rect">
            <a:avLst/>
          </a:prstGeom>
          <a:noFill/>
        </p:spPr>
        <p:txBody>
          <a:bodyPr wrap="square" rtlCol="0">
            <a:spAutoFit/>
          </a:bodyPr>
          <a:lstStyle/>
          <a:p>
            <a:r>
              <a:rPr lang="en-US" sz="2000" b="1">
                <a:latin typeface="Roboto Light" panose="02000000000000000000" pitchFamily="2" charset="0"/>
                <a:ea typeface="Roboto Light" panose="02000000000000000000" pitchFamily="2" charset="0"/>
              </a:rPr>
              <a:t>Most advanced analytics</a:t>
            </a:r>
          </a:p>
        </p:txBody>
      </p:sp>
      <p:sp>
        <p:nvSpPr>
          <p:cNvPr id="21" name="TextBox 20">
            <a:extLst>
              <a:ext uri="{FF2B5EF4-FFF2-40B4-BE49-F238E27FC236}">
                <a16:creationId xmlns:a16="http://schemas.microsoft.com/office/drawing/2014/main" id="{6F12BB43-C599-E349-8CBE-06CD5C4C5416}"/>
              </a:ext>
            </a:extLst>
          </p:cNvPr>
          <p:cNvSpPr txBox="1"/>
          <p:nvPr/>
        </p:nvSpPr>
        <p:spPr>
          <a:xfrm>
            <a:off x="2362200" y="4891498"/>
            <a:ext cx="3603214" cy="400110"/>
          </a:xfrm>
          <a:prstGeom prst="rect">
            <a:avLst/>
          </a:prstGeom>
          <a:noFill/>
        </p:spPr>
        <p:txBody>
          <a:bodyPr wrap="square" rtlCol="0">
            <a:spAutoFit/>
          </a:bodyPr>
          <a:lstStyle/>
          <a:p>
            <a:r>
              <a:rPr lang="en-US" sz="2000" b="1">
                <a:latin typeface="Roboto Light" panose="02000000000000000000" pitchFamily="2" charset="0"/>
                <a:ea typeface="Roboto Light" panose="02000000000000000000" pitchFamily="2" charset="0"/>
              </a:rPr>
              <a:t>Most integrated workflow</a:t>
            </a:r>
          </a:p>
        </p:txBody>
      </p:sp>
      <p:sp>
        <p:nvSpPr>
          <p:cNvPr id="24" name="TextBox 23">
            <a:extLst>
              <a:ext uri="{FF2B5EF4-FFF2-40B4-BE49-F238E27FC236}">
                <a16:creationId xmlns:a16="http://schemas.microsoft.com/office/drawing/2014/main" id="{67D1F482-65CA-5249-A847-037F26196769}"/>
              </a:ext>
            </a:extLst>
          </p:cNvPr>
          <p:cNvSpPr txBox="1"/>
          <p:nvPr/>
        </p:nvSpPr>
        <p:spPr>
          <a:xfrm>
            <a:off x="7591614" y="2038610"/>
            <a:ext cx="3388325" cy="3458639"/>
          </a:xfrm>
          <a:prstGeom prst="rect">
            <a:avLst/>
          </a:prstGeom>
          <a:noFill/>
        </p:spPr>
        <p:txBody>
          <a:bodyPr wrap="square" rtlCol="0">
            <a:spAutoFit/>
          </a:bodyPr>
          <a:lstStyle/>
          <a:p>
            <a:pPr marR="0" lvl="0" fontAlgn="auto">
              <a:lnSpc>
                <a:spcPts val="2220"/>
              </a:lnSpc>
              <a:spcAft>
                <a:spcPts val="0"/>
              </a:spcAft>
              <a:buClr>
                <a:srgbClr val="97CC00"/>
              </a:buClr>
              <a:buSzTx/>
              <a:tabLst/>
              <a:defRPr/>
            </a:pPr>
            <a:r>
              <a:rPr lang="en-CA" sz="1600" b="1">
                <a:latin typeface="Roboto Light" panose="02000000000000000000" pitchFamily="2" charset="0"/>
                <a:ea typeface="Roboto Light" panose="02000000000000000000" pitchFamily="2" charset="0"/>
              </a:rPr>
              <a:t>#1 in post-acute network coverage with 70% market share</a:t>
            </a:r>
          </a:p>
          <a:p>
            <a:pPr marR="0" lvl="0" fontAlgn="auto">
              <a:lnSpc>
                <a:spcPts val="2220"/>
              </a:lnSpc>
              <a:spcBef>
                <a:spcPts val="1800"/>
              </a:spcBef>
              <a:spcAft>
                <a:spcPts val="0"/>
              </a:spcAft>
              <a:buClr>
                <a:srgbClr val="97CC00"/>
              </a:buClr>
              <a:buSzTx/>
              <a:tabLst/>
              <a:defRPr/>
            </a:pPr>
            <a:r>
              <a:rPr lang="en-CA" sz="1600" b="1">
                <a:latin typeface="Roboto Light" panose="02000000000000000000" pitchFamily="2" charset="0"/>
                <a:ea typeface="Roboto Light" panose="02000000000000000000" pitchFamily="2" charset="0"/>
              </a:rPr>
              <a:t>22,000+ skilled nursing and long term care facilities</a:t>
            </a:r>
          </a:p>
          <a:p>
            <a:pPr marR="0" lvl="0" fontAlgn="auto">
              <a:lnSpc>
                <a:spcPts val="2220"/>
              </a:lnSpc>
              <a:spcBef>
                <a:spcPts val="1800"/>
              </a:spcBef>
              <a:spcAft>
                <a:spcPts val="0"/>
              </a:spcAft>
              <a:buClr>
                <a:srgbClr val="97CC00"/>
              </a:buClr>
              <a:buSzTx/>
              <a:tabLst/>
              <a:defRPr/>
            </a:pPr>
            <a:r>
              <a:rPr lang="en-CA" sz="1600" b="1">
                <a:latin typeface="Roboto Light" panose="02000000000000000000" pitchFamily="2" charset="0"/>
                <a:ea typeface="Roboto Light" panose="02000000000000000000" pitchFamily="2" charset="0"/>
              </a:rPr>
              <a:t>3,000+ hospitals &amp; 6,200 total nodes</a:t>
            </a:r>
          </a:p>
          <a:p>
            <a:pPr marR="0" lvl="0" fontAlgn="auto">
              <a:lnSpc>
                <a:spcPts val="2220"/>
              </a:lnSpc>
              <a:spcBef>
                <a:spcPts val="1800"/>
              </a:spcBef>
              <a:spcAft>
                <a:spcPts val="0"/>
              </a:spcAft>
              <a:buClr>
                <a:srgbClr val="97CC00"/>
              </a:buClr>
              <a:buSzTx/>
              <a:tabLst/>
              <a:defRPr/>
            </a:pPr>
            <a:r>
              <a:rPr lang="en-CA" sz="1600" b="1">
                <a:latin typeface="Roboto Light" panose="02000000000000000000" pitchFamily="2" charset="0"/>
                <a:ea typeface="Roboto Light" panose="02000000000000000000" pitchFamily="2" charset="0"/>
              </a:rPr>
              <a:t>100+ partner integrations</a:t>
            </a:r>
          </a:p>
          <a:p>
            <a:pPr marR="0" lvl="0" fontAlgn="auto">
              <a:lnSpc>
                <a:spcPts val="2220"/>
              </a:lnSpc>
              <a:spcBef>
                <a:spcPts val="1200"/>
              </a:spcBef>
              <a:spcAft>
                <a:spcPts val="0"/>
              </a:spcAft>
              <a:buClr>
                <a:srgbClr val="97CC00"/>
              </a:buClr>
              <a:buSzTx/>
              <a:tabLst/>
              <a:defRPr/>
            </a:pPr>
            <a:r>
              <a:rPr lang="en-CA" sz="1600" b="1">
                <a:latin typeface="Roboto Light" panose="02000000000000000000" pitchFamily="2" charset="0"/>
                <a:ea typeface="Roboto Light" panose="02000000000000000000" pitchFamily="2" charset="0"/>
              </a:rPr>
              <a:t>Ranked #1 in Long-Term Care Software by KLAS Research</a:t>
            </a:r>
          </a:p>
        </p:txBody>
      </p:sp>
      <p:sp>
        <p:nvSpPr>
          <p:cNvPr id="25" name="TextBox 24">
            <a:extLst>
              <a:ext uri="{FF2B5EF4-FFF2-40B4-BE49-F238E27FC236}">
                <a16:creationId xmlns:a16="http://schemas.microsoft.com/office/drawing/2014/main" id="{1DC2EA3A-8884-374D-B5DE-2DC4247F54E8}"/>
              </a:ext>
            </a:extLst>
          </p:cNvPr>
          <p:cNvSpPr txBox="1"/>
          <p:nvPr/>
        </p:nvSpPr>
        <p:spPr>
          <a:xfrm>
            <a:off x="7246139" y="1125469"/>
            <a:ext cx="3962400" cy="400110"/>
          </a:xfrm>
          <a:prstGeom prst="rect">
            <a:avLst/>
          </a:prstGeom>
          <a:noFill/>
        </p:spPr>
        <p:txBody>
          <a:bodyPr wrap="square" rtlCol="0">
            <a:spAutoFit/>
          </a:bodyPr>
          <a:lstStyle/>
          <a:p>
            <a:pPr lvl="0">
              <a:defRPr/>
            </a:pPr>
            <a:r>
              <a:rPr lang="en-US" sz="2000">
                <a:solidFill>
                  <a:srgbClr val="404041"/>
                </a:solidFill>
                <a:latin typeface="Roboto" panose="02000000000000000000" pitchFamily="2" charset="0"/>
                <a:ea typeface="Roboto" panose="02000000000000000000" pitchFamily="2" charset="0"/>
              </a:rPr>
              <a:t>Together we are…</a:t>
            </a:r>
          </a:p>
        </p:txBody>
      </p:sp>
      <p:cxnSp>
        <p:nvCxnSpPr>
          <p:cNvPr id="26" name="Straight Connector 25">
            <a:extLst>
              <a:ext uri="{FF2B5EF4-FFF2-40B4-BE49-F238E27FC236}">
                <a16:creationId xmlns:a16="http://schemas.microsoft.com/office/drawing/2014/main" id="{DE972365-9A94-3043-9D67-1CA80FA1940E}"/>
              </a:ext>
            </a:extLst>
          </p:cNvPr>
          <p:cNvCxnSpPr/>
          <p:nvPr/>
        </p:nvCxnSpPr>
        <p:spPr>
          <a:xfrm>
            <a:off x="7397497" y="2119202"/>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E27A54B-4DAF-034D-90B9-8C60486345BB}"/>
              </a:ext>
            </a:extLst>
          </p:cNvPr>
          <p:cNvCxnSpPr/>
          <p:nvPr/>
        </p:nvCxnSpPr>
        <p:spPr>
          <a:xfrm>
            <a:off x="7397497" y="2895600"/>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4C2B4F-6D5B-4A46-A0F0-EAECF2879085}"/>
              </a:ext>
            </a:extLst>
          </p:cNvPr>
          <p:cNvCxnSpPr/>
          <p:nvPr/>
        </p:nvCxnSpPr>
        <p:spPr>
          <a:xfrm>
            <a:off x="7397497" y="3676078"/>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2A3D14-6DA2-0046-97E9-22FE445E0FAD}"/>
              </a:ext>
            </a:extLst>
          </p:cNvPr>
          <p:cNvCxnSpPr/>
          <p:nvPr/>
        </p:nvCxnSpPr>
        <p:spPr>
          <a:xfrm>
            <a:off x="7397497" y="4407559"/>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637C8BA-6425-524A-A4E0-326D2E76FDC0}"/>
              </a:ext>
            </a:extLst>
          </p:cNvPr>
          <p:cNvCxnSpPr/>
          <p:nvPr/>
        </p:nvCxnSpPr>
        <p:spPr>
          <a:xfrm>
            <a:off x="7397497" y="4929843"/>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30194C09-F09C-7D4E-BB03-1C2CF6D6D503}"/>
              </a:ext>
            </a:extLst>
          </p:cNvPr>
          <p:cNvSpPr/>
          <p:nvPr/>
        </p:nvSpPr>
        <p:spPr>
          <a:xfrm>
            <a:off x="1202701" y="1956863"/>
            <a:ext cx="858983" cy="8589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1FCB1236-9E56-AD4B-A0B9-DB865DDAAD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1692" y="2193346"/>
            <a:ext cx="381000" cy="381000"/>
          </a:xfrm>
          <a:prstGeom prst="rect">
            <a:avLst/>
          </a:prstGeom>
        </p:spPr>
      </p:pic>
      <p:sp>
        <p:nvSpPr>
          <p:cNvPr id="33" name="Oval 32">
            <a:extLst>
              <a:ext uri="{FF2B5EF4-FFF2-40B4-BE49-F238E27FC236}">
                <a16:creationId xmlns:a16="http://schemas.microsoft.com/office/drawing/2014/main" id="{98241BEA-BF35-7B49-BFE8-DBD2D84CB1B0}"/>
              </a:ext>
            </a:extLst>
          </p:cNvPr>
          <p:cNvSpPr/>
          <p:nvPr/>
        </p:nvSpPr>
        <p:spPr>
          <a:xfrm>
            <a:off x="1202701" y="3297370"/>
            <a:ext cx="858983" cy="8589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2762A7E-BB4E-6949-AAF9-A8F2C26C7667}"/>
              </a:ext>
            </a:extLst>
          </p:cNvPr>
          <p:cNvSpPr/>
          <p:nvPr/>
        </p:nvSpPr>
        <p:spPr>
          <a:xfrm>
            <a:off x="1202701" y="4638266"/>
            <a:ext cx="858983" cy="8589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01F0F9E4-DB55-9841-82D1-FD63DB1BB9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7427" y="3490059"/>
            <a:ext cx="469530" cy="469530"/>
          </a:xfrm>
          <a:prstGeom prst="rect">
            <a:avLst/>
          </a:prstGeom>
        </p:spPr>
      </p:pic>
      <p:pic>
        <p:nvPicPr>
          <p:cNvPr id="36" name="Graphic 35">
            <a:extLst>
              <a:ext uri="{FF2B5EF4-FFF2-40B4-BE49-F238E27FC236}">
                <a16:creationId xmlns:a16="http://schemas.microsoft.com/office/drawing/2014/main" id="{3AB38A3A-97F3-564A-BA8B-AF5BFFE15C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4701" y="4857232"/>
            <a:ext cx="414981" cy="414981"/>
          </a:xfrm>
          <a:prstGeom prst="rect">
            <a:avLst/>
          </a:prstGeom>
        </p:spPr>
      </p:pic>
      <p:pic>
        <p:nvPicPr>
          <p:cNvPr id="37" name="Picture 36">
            <a:extLst>
              <a:ext uri="{FF2B5EF4-FFF2-40B4-BE49-F238E27FC236}">
                <a16:creationId xmlns:a16="http://schemas.microsoft.com/office/drawing/2014/main" id="{2809E675-EF0D-B749-A1F7-397390A84BE5}"/>
              </a:ext>
            </a:extLst>
          </p:cNvPr>
          <p:cNvPicPr>
            <a:picLocks noChangeAspect="1"/>
          </p:cNvPicPr>
          <p:nvPr/>
        </p:nvPicPr>
        <p:blipFill>
          <a:blip r:embed="rId9"/>
          <a:stretch>
            <a:fillRect/>
          </a:stretch>
        </p:blipFill>
        <p:spPr>
          <a:xfrm>
            <a:off x="689703" y="687288"/>
            <a:ext cx="2609270" cy="315945"/>
          </a:xfrm>
          <a:prstGeom prst="rect">
            <a:avLst/>
          </a:prstGeom>
        </p:spPr>
      </p:pic>
    </p:spTree>
    <p:extLst>
      <p:ext uri="{BB962C8B-B14F-4D97-AF65-F5344CB8AC3E}">
        <p14:creationId xmlns:p14="http://schemas.microsoft.com/office/powerpoint/2010/main" val="319371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EC278F-CB10-4B41-A493-3463918193A6}"/>
              </a:ext>
            </a:extLst>
          </p:cNvPr>
          <p:cNvSpPr txBox="1"/>
          <p:nvPr/>
        </p:nvSpPr>
        <p:spPr>
          <a:xfrm>
            <a:off x="1441732" y="552295"/>
            <a:ext cx="9216096" cy="1138773"/>
          </a:xfrm>
          <a:prstGeom prst="rect">
            <a:avLst/>
          </a:prstGeom>
          <a:noFill/>
        </p:spPr>
        <p:txBody>
          <a:bodyPr wrap="square" rtlCol="0">
            <a:spAutoFit/>
          </a:bodyPr>
          <a:lstStyle/>
          <a:p>
            <a:pPr lvl="0" algn="ctr">
              <a:defRPr/>
            </a:pPr>
            <a:r>
              <a:rPr lang="en-US" sz="3400">
                <a:latin typeface="Roboto Light" panose="02000000000000000000" pitchFamily="2" charset="0"/>
                <a:ea typeface="Roboto Light" panose="02000000000000000000" pitchFamily="2" charset="0"/>
              </a:rPr>
              <a:t>The only partner capable of enabling collaboration between, within and across visits.</a:t>
            </a:r>
          </a:p>
        </p:txBody>
      </p:sp>
      <p:sp>
        <p:nvSpPr>
          <p:cNvPr id="4" name="Oval 3">
            <a:extLst>
              <a:ext uri="{FF2B5EF4-FFF2-40B4-BE49-F238E27FC236}">
                <a16:creationId xmlns:a16="http://schemas.microsoft.com/office/drawing/2014/main" id="{02E5D00A-242F-1F40-BA46-3085D5FEBF37}"/>
              </a:ext>
            </a:extLst>
          </p:cNvPr>
          <p:cNvSpPr/>
          <p:nvPr/>
        </p:nvSpPr>
        <p:spPr>
          <a:xfrm>
            <a:off x="2201021" y="2490272"/>
            <a:ext cx="858983" cy="8589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F351461E-F02F-844A-84E4-1001A04E33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0012" y="2729263"/>
            <a:ext cx="381000" cy="381000"/>
          </a:xfrm>
          <a:prstGeom prst="rect">
            <a:avLst/>
          </a:prstGeom>
        </p:spPr>
      </p:pic>
      <p:sp>
        <p:nvSpPr>
          <p:cNvPr id="6" name="Oval 5">
            <a:extLst>
              <a:ext uri="{FF2B5EF4-FFF2-40B4-BE49-F238E27FC236}">
                <a16:creationId xmlns:a16="http://schemas.microsoft.com/office/drawing/2014/main" id="{B9931EAF-2090-D14C-A818-ACD0890DD3C1}"/>
              </a:ext>
            </a:extLst>
          </p:cNvPr>
          <p:cNvSpPr/>
          <p:nvPr/>
        </p:nvSpPr>
        <p:spPr>
          <a:xfrm>
            <a:off x="5620289" y="2475346"/>
            <a:ext cx="858983" cy="8589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217295E-269C-2440-B376-8E8F2F52A8FA}"/>
              </a:ext>
            </a:extLst>
          </p:cNvPr>
          <p:cNvSpPr/>
          <p:nvPr/>
        </p:nvSpPr>
        <p:spPr>
          <a:xfrm>
            <a:off x="9309099" y="2457746"/>
            <a:ext cx="858983" cy="8589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287DCBE0-A5E2-8946-9046-24816D7109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5015" y="2679746"/>
            <a:ext cx="469530" cy="469530"/>
          </a:xfrm>
          <a:prstGeom prst="rect">
            <a:avLst/>
          </a:prstGeom>
        </p:spPr>
      </p:pic>
      <p:pic>
        <p:nvPicPr>
          <p:cNvPr id="9" name="Graphic 8">
            <a:extLst>
              <a:ext uri="{FF2B5EF4-FFF2-40B4-BE49-F238E27FC236}">
                <a16:creationId xmlns:a16="http://schemas.microsoft.com/office/drawing/2014/main" id="{FBC2F6BA-B492-F84B-A616-0E490B6C05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1099" y="2679746"/>
            <a:ext cx="414981" cy="414981"/>
          </a:xfrm>
          <a:prstGeom prst="rect">
            <a:avLst/>
          </a:prstGeom>
        </p:spPr>
      </p:pic>
      <p:sp>
        <p:nvSpPr>
          <p:cNvPr id="10" name="TextBox 9">
            <a:extLst>
              <a:ext uri="{FF2B5EF4-FFF2-40B4-BE49-F238E27FC236}">
                <a16:creationId xmlns:a16="http://schemas.microsoft.com/office/drawing/2014/main" id="{3D80D83A-7226-214A-AFA7-50B297374E44}"/>
              </a:ext>
            </a:extLst>
          </p:cNvPr>
          <p:cNvSpPr txBox="1"/>
          <p:nvPr/>
        </p:nvSpPr>
        <p:spPr>
          <a:xfrm>
            <a:off x="1205430" y="3651253"/>
            <a:ext cx="2819390" cy="400110"/>
          </a:xfrm>
          <a:prstGeom prst="rect">
            <a:avLst/>
          </a:prstGeom>
          <a:noFill/>
        </p:spPr>
        <p:txBody>
          <a:bodyPr wrap="square" rtlCol="0">
            <a:spAutoFit/>
          </a:bodyPr>
          <a:lstStyle/>
          <a:p>
            <a:pPr algn="ctr"/>
            <a:r>
              <a:rPr lang="en-US" sz="2000" b="1">
                <a:latin typeface="Roboto Light" panose="02000000000000000000" pitchFamily="2" charset="0"/>
                <a:ea typeface="Roboto Light" panose="02000000000000000000" pitchFamily="2" charset="0"/>
              </a:rPr>
              <a:t>Scale &amp; Activation</a:t>
            </a:r>
          </a:p>
        </p:txBody>
      </p:sp>
      <p:sp>
        <p:nvSpPr>
          <p:cNvPr id="11" name="TextBox 10">
            <a:extLst>
              <a:ext uri="{FF2B5EF4-FFF2-40B4-BE49-F238E27FC236}">
                <a16:creationId xmlns:a16="http://schemas.microsoft.com/office/drawing/2014/main" id="{0368CD30-D96D-194A-B320-2FBD4A813A8D}"/>
              </a:ext>
            </a:extLst>
          </p:cNvPr>
          <p:cNvSpPr txBox="1"/>
          <p:nvPr/>
        </p:nvSpPr>
        <p:spPr>
          <a:xfrm>
            <a:off x="4671578" y="3651253"/>
            <a:ext cx="2819390" cy="400110"/>
          </a:xfrm>
          <a:prstGeom prst="rect">
            <a:avLst/>
          </a:prstGeom>
          <a:noFill/>
        </p:spPr>
        <p:txBody>
          <a:bodyPr wrap="square" rtlCol="0">
            <a:spAutoFit/>
          </a:bodyPr>
          <a:lstStyle/>
          <a:p>
            <a:pPr algn="ctr"/>
            <a:r>
              <a:rPr lang="en-US" sz="2000" b="1">
                <a:latin typeface="Roboto Light" panose="02000000000000000000" pitchFamily="2" charset="0"/>
                <a:ea typeface="Roboto Light" panose="02000000000000000000" pitchFamily="2" charset="0"/>
              </a:rPr>
              <a:t>Data &amp; Insights</a:t>
            </a:r>
          </a:p>
        </p:txBody>
      </p:sp>
      <p:sp>
        <p:nvSpPr>
          <p:cNvPr id="12" name="TextBox 11">
            <a:extLst>
              <a:ext uri="{FF2B5EF4-FFF2-40B4-BE49-F238E27FC236}">
                <a16:creationId xmlns:a16="http://schemas.microsoft.com/office/drawing/2014/main" id="{A792D58E-D73D-0347-9B0B-AC59CF4F4FA0}"/>
              </a:ext>
            </a:extLst>
          </p:cNvPr>
          <p:cNvSpPr txBox="1"/>
          <p:nvPr/>
        </p:nvSpPr>
        <p:spPr>
          <a:xfrm>
            <a:off x="8413285" y="3651253"/>
            <a:ext cx="2819390" cy="400110"/>
          </a:xfrm>
          <a:prstGeom prst="rect">
            <a:avLst/>
          </a:prstGeom>
          <a:noFill/>
        </p:spPr>
        <p:txBody>
          <a:bodyPr wrap="square" rtlCol="0">
            <a:spAutoFit/>
          </a:bodyPr>
          <a:lstStyle/>
          <a:p>
            <a:pPr algn="ctr"/>
            <a:r>
              <a:rPr lang="en-US" sz="2000" b="1">
                <a:latin typeface="Roboto Light" panose="02000000000000000000" pitchFamily="2" charset="0"/>
                <a:ea typeface="Roboto Light" panose="02000000000000000000" pitchFamily="2" charset="0"/>
              </a:rPr>
              <a:t>Workflow integration</a:t>
            </a:r>
          </a:p>
        </p:txBody>
      </p:sp>
      <p:sp>
        <p:nvSpPr>
          <p:cNvPr id="13" name="TextBox 12">
            <a:extLst>
              <a:ext uri="{FF2B5EF4-FFF2-40B4-BE49-F238E27FC236}">
                <a16:creationId xmlns:a16="http://schemas.microsoft.com/office/drawing/2014/main" id="{7CE07DDD-8CF8-A94A-9646-56236A4B4731}"/>
              </a:ext>
            </a:extLst>
          </p:cNvPr>
          <p:cNvSpPr txBox="1"/>
          <p:nvPr/>
        </p:nvSpPr>
        <p:spPr>
          <a:xfrm>
            <a:off x="8109025" y="4133086"/>
            <a:ext cx="3436523" cy="1021883"/>
          </a:xfrm>
          <a:prstGeom prst="rect">
            <a:avLst/>
          </a:prstGeom>
          <a:noFill/>
        </p:spPr>
        <p:txBody>
          <a:bodyPr wrap="square" rtlCol="0">
            <a:spAutoFit/>
          </a:bodyPr>
          <a:lstStyle/>
          <a:p>
            <a:pPr algn="ctr">
              <a:lnSpc>
                <a:spcPct val="150000"/>
              </a:lnSpc>
            </a:pPr>
            <a:r>
              <a:rPr lang="en-US" sz="1400" b="1">
                <a:solidFill>
                  <a:schemeClr val="tx2"/>
                </a:solidFill>
                <a:latin typeface="Roboto Light" panose="02000000000000000000" pitchFamily="2" charset="0"/>
                <a:ea typeface="Roboto Light" panose="02000000000000000000" pitchFamily="2" charset="0"/>
              </a:rPr>
              <a:t>Activate insights at point of care</a:t>
            </a:r>
          </a:p>
          <a:p>
            <a:pPr algn="ctr">
              <a:lnSpc>
                <a:spcPct val="150000"/>
              </a:lnSpc>
            </a:pPr>
            <a:r>
              <a:rPr lang="en-US" sz="1400" b="1">
                <a:solidFill>
                  <a:schemeClr val="tx2"/>
                </a:solidFill>
                <a:latin typeface="Roboto Light" panose="02000000000000000000" pitchFamily="2" charset="0"/>
                <a:ea typeface="Roboto Light" panose="02000000000000000000" pitchFamily="2" charset="0"/>
              </a:rPr>
              <a:t>Automatic insight routing</a:t>
            </a:r>
          </a:p>
          <a:p>
            <a:pPr algn="ctr">
              <a:lnSpc>
                <a:spcPct val="150000"/>
              </a:lnSpc>
            </a:pPr>
            <a:r>
              <a:rPr lang="en-US" sz="1400" b="1">
                <a:solidFill>
                  <a:schemeClr val="tx2"/>
                </a:solidFill>
                <a:latin typeface="Roboto Light" panose="02000000000000000000" pitchFamily="2" charset="0"/>
                <a:ea typeface="Roboto Light" panose="02000000000000000000" pitchFamily="2" charset="0"/>
              </a:rPr>
              <a:t>Work with existing provider workflows</a:t>
            </a:r>
          </a:p>
        </p:txBody>
      </p:sp>
      <p:sp>
        <p:nvSpPr>
          <p:cNvPr id="14" name="TextBox 13">
            <a:extLst>
              <a:ext uri="{FF2B5EF4-FFF2-40B4-BE49-F238E27FC236}">
                <a16:creationId xmlns:a16="http://schemas.microsoft.com/office/drawing/2014/main" id="{86E3CBE3-BD7B-BA4D-88CC-93FC440B894D}"/>
              </a:ext>
            </a:extLst>
          </p:cNvPr>
          <p:cNvSpPr txBox="1"/>
          <p:nvPr/>
        </p:nvSpPr>
        <p:spPr>
          <a:xfrm>
            <a:off x="1045685" y="4133086"/>
            <a:ext cx="3215605" cy="1025922"/>
          </a:xfrm>
          <a:prstGeom prst="rect">
            <a:avLst/>
          </a:prstGeom>
          <a:noFill/>
        </p:spPr>
        <p:txBody>
          <a:bodyPr wrap="square" rtlCol="0">
            <a:spAutoFit/>
          </a:bodyPr>
          <a:lstStyle/>
          <a:p>
            <a:pPr algn="ctr">
              <a:lnSpc>
                <a:spcPct val="150000"/>
              </a:lnSpc>
            </a:pPr>
            <a:r>
              <a:rPr lang="en-US" sz="1400" b="1">
                <a:solidFill>
                  <a:schemeClr val="tx2"/>
                </a:solidFill>
                <a:latin typeface="Roboto Light" panose="02000000000000000000" pitchFamily="2" charset="0"/>
                <a:ea typeface="Roboto Light" panose="02000000000000000000" pitchFamily="2" charset="0"/>
              </a:rPr>
              <a:t>The #1 EHR in SNF</a:t>
            </a:r>
          </a:p>
          <a:p>
            <a:pPr algn="ctr">
              <a:lnSpc>
                <a:spcPct val="150000"/>
              </a:lnSpc>
            </a:pPr>
            <a:r>
              <a:rPr lang="en-US" sz="1400" b="1">
                <a:solidFill>
                  <a:schemeClr val="tx2"/>
                </a:solidFill>
                <a:latin typeface="Roboto Light" panose="02000000000000000000" pitchFamily="2" charset="0"/>
                <a:ea typeface="Roboto Light" panose="02000000000000000000" pitchFamily="2" charset="0"/>
              </a:rPr>
              <a:t>Insights beyond your network</a:t>
            </a:r>
          </a:p>
          <a:p>
            <a:pPr algn="ctr">
              <a:lnSpc>
                <a:spcPct val="150000"/>
              </a:lnSpc>
            </a:pPr>
            <a:r>
              <a:rPr lang="en-US" sz="1400" b="1">
                <a:solidFill>
                  <a:schemeClr val="tx2"/>
                </a:solidFill>
                <a:latin typeface="Roboto Light" panose="02000000000000000000" pitchFamily="2" charset="0"/>
                <a:ea typeface="Roboto Light" panose="02000000000000000000" pitchFamily="2" charset="0"/>
              </a:rPr>
              <a:t>Activate your network on day 1</a:t>
            </a:r>
          </a:p>
        </p:txBody>
      </p:sp>
      <p:sp>
        <p:nvSpPr>
          <p:cNvPr id="15" name="TextBox 14">
            <a:extLst>
              <a:ext uri="{FF2B5EF4-FFF2-40B4-BE49-F238E27FC236}">
                <a16:creationId xmlns:a16="http://schemas.microsoft.com/office/drawing/2014/main" id="{A99B76C5-D4EA-254A-9B5E-E7A486C6155A}"/>
              </a:ext>
            </a:extLst>
          </p:cNvPr>
          <p:cNvSpPr txBox="1"/>
          <p:nvPr/>
        </p:nvSpPr>
        <p:spPr>
          <a:xfrm>
            <a:off x="4470685" y="4133086"/>
            <a:ext cx="3215605" cy="1025922"/>
          </a:xfrm>
          <a:prstGeom prst="rect">
            <a:avLst/>
          </a:prstGeom>
          <a:noFill/>
        </p:spPr>
        <p:txBody>
          <a:bodyPr wrap="square" rtlCol="0">
            <a:spAutoFit/>
          </a:bodyPr>
          <a:lstStyle/>
          <a:p>
            <a:pPr algn="ctr">
              <a:lnSpc>
                <a:spcPct val="150000"/>
              </a:lnSpc>
            </a:pPr>
            <a:r>
              <a:rPr lang="en-US" sz="1400" b="1">
                <a:solidFill>
                  <a:schemeClr val="tx2"/>
                </a:solidFill>
                <a:latin typeface="Roboto Light" panose="02000000000000000000" pitchFamily="2" charset="0"/>
                <a:ea typeface="Roboto Light" panose="02000000000000000000" pitchFamily="2" charset="0"/>
              </a:rPr>
              <a:t>Real-time source data</a:t>
            </a:r>
          </a:p>
          <a:p>
            <a:pPr algn="ctr">
              <a:lnSpc>
                <a:spcPct val="150000"/>
              </a:lnSpc>
            </a:pPr>
            <a:r>
              <a:rPr lang="en-US" sz="1400" b="1">
                <a:solidFill>
                  <a:schemeClr val="tx2"/>
                </a:solidFill>
                <a:latin typeface="Roboto Light" panose="02000000000000000000" pitchFamily="2" charset="0"/>
                <a:ea typeface="Roboto Light" panose="02000000000000000000" pitchFamily="2" charset="0"/>
              </a:rPr>
              <a:t>Bi-directional data exchange</a:t>
            </a:r>
          </a:p>
          <a:p>
            <a:pPr algn="ctr">
              <a:lnSpc>
                <a:spcPct val="150000"/>
              </a:lnSpc>
            </a:pPr>
            <a:r>
              <a:rPr lang="en-US" sz="1400" b="1">
                <a:solidFill>
                  <a:schemeClr val="tx2"/>
                </a:solidFill>
                <a:latin typeface="Roboto Light" panose="02000000000000000000" pitchFamily="2" charset="0"/>
                <a:ea typeface="Roboto Light" panose="02000000000000000000" pitchFamily="2" charset="0"/>
              </a:rPr>
              <a:t>Drill down to chart level data</a:t>
            </a:r>
          </a:p>
        </p:txBody>
      </p:sp>
      <p:cxnSp>
        <p:nvCxnSpPr>
          <p:cNvPr id="16" name="Straight Connector 15">
            <a:extLst>
              <a:ext uri="{FF2B5EF4-FFF2-40B4-BE49-F238E27FC236}">
                <a16:creationId xmlns:a16="http://schemas.microsoft.com/office/drawing/2014/main" id="{CDD4A5D3-FEF6-3D47-ABFE-46B08045B55D}"/>
              </a:ext>
            </a:extLst>
          </p:cNvPr>
          <p:cNvCxnSpPr>
            <a:cxnSpLocks/>
          </p:cNvCxnSpPr>
          <p:nvPr/>
        </p:nvCxnSpPr>
        <p:spPr>
          <a:xfrm>
            <a:off x="4436880" y="2298746"/>
            <a:ext cx="0" cy="3075038"/>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84DC9-E0A9-404B-B438-3BB486F8FF69}"/>
              </a:ext>
            </a:extLst>
          </p:cNvPr>
          <p:cNvCxnSpPr>
            <a:cxnSpLocks/>
          </p:cNvCxnSpPr>
          <p:nvPr/>
        </p:nvCxnSpPr>
        <p:spPr>
          <a:xfrm>
            <a:off x="7696200" y="2298746"/>
            <a:ext cx="0" cy="3075038"/>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663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lur&#10;&#10;Description automatically generated">
            <a:extLst>
              <a:ext uri="{FF2B5EF4-FFF2-40B4-BE49-F238E27FC236}">
                <a16:creationId xmlns:a16="http://schemas.microsoft.com/office/drawing/2014/main" id="{51C5C820-FF28-BF4F-9AFF-C85FCA012BE6}"/>
              </a:ext>
            </a:extLst>
          </p:cNvPr>
          <p:cNvPicPr>
            <a:picLocks noChangeAspect="1"/>
          </p:cNvPicPr>
          <p:nvPr/>
        </p:nvPicPr>
        <p:blipFill rotWithShape="1">
          <a:blip r:embed="rId3">
            <a:extLst>
              <a:ext uri="{28A0092B-C50C-407E-A947-70E740481C1C}">
                <a14:useLocalDpi xmlns:a14="http://schemas.microsoft.com/office/drawing/2010/main"/>
              </a:ext>
            </a:extLst>
          </a:blip>
          <a:srcRect b="913"/>
          <a:stretch/>
        </p:blipFill>
        <p:spPr>
          <a:xfrm>
            <a:off x="457200" y="460342"/>
            <a:ext cx="11309106" cy="5964842"/>
          </a:xfrm>
          <a:prstGeom prst="rect">
            <a:avLst/>
          </a:prstGeom>
        </p:spPr>
      </p:pic>
      <p:sp>
        <p:nvSpPr>
          <p:cNvPr id="13" name="Rectangle 12">
            <a:extLst>
              <a:ext uri="{FF2B5EF4-FFF2-40B4-BE49-F238E27FC236}">
                <a16:creationId xmlns:a16="http://schemas.microsoft.com/office/drawing/2014/main" id="{26B90658-7CF8-B74E-ABC2-89DE7322F57F}"/>
              </a:ext>
            </a:extLst>
          </p:cNvPr>
          <p:cNvSpPr/>
          <p:nvPr/>
        </p:nvSpPr>
        <p:spPr>
          <a:xfrm>
            <a:off x="457200" y="460342"/>
            <a:ext cx="11309106" cy="5964842"/>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F5EF739-454E-FC4A-AA8E-3ECF0A2A9A8F}"/>
              </a:ext>
            </a:extLst>
          </p:cNvPr>
          <p:cNvSpPr txBox="1"/>
          <p:nvPr/>
        </p:nvSpPr>
        <p:spPr>
          <a:xfrm>
            <a:off x="914400" y="762000"/>
            <a:ext cx="5818172" cy="1138773"/>
          </a:xfrm>
          <a:prstGeom prst="rect">
            <a:avLst/>
          </a:prstGeom>
          <a:noFill/>
        </p:spPr>
        <p:txBody>
          <a:bodyPr wrap="square" rtlCol="0">
            <a:spAutoFit/>
          </a:bodyPr>
          <a:lstStyle/>
          <a:p>
            <a:pPr lvl="0">
              <a:defRPr/>
            </a:pPr>
            <a:r>
              <a:rPr lang="en-US" sz="3400" b="1">
                <a:solidFill>
                  <a:schemeClr val="bg1"/>
                </a:solidFill>
                <a:latin typeface="Roboto Light" panose="02000000000000000000" pitchFamily="2" charset="0"/>
                <a:ea typeface="Roboto Light" panose="02000000000000000000" pitchFamily="2" charset="0"/>
              </a:rPr>
              <a:t>Get started today.</a:t>
            </a:r>
            <a:br>
              <a:rPr lang="en-US" sz="3400">
                <a:solidFill>
                  <a:schemeClr val="bg1"/>
                </a:solidFill>
                <a:latin typeface="Roboto Light" panose="02000000000000000000" pitchFamily="2" charset="0"/>
                <a:ea typeface="Roboto Light" panose="02000000000000000000" pitchFamily="2" charset="0"/>
              </a:rPr>
            </a:br>
            <a:r>
              <a:rPr lang="en-US" sz="3400">
                <a:solidFill>
                  <a:schemeClr val="bg1"/>
                </a:solidFill>
                <a:latin typeface="Roboto Light" panose="02000000000000000000" pitchFamily="2" charset="0"/>
                <a:ea typeface="Roboto Light" panose="02000000000000000000" pitchFamily="2" charset="0"/>
              </a:rPr>
              <a:t>Begin saving tomorrow.</a:t>
            </a:r>
          </a:p>
        </p:txBody>
      </p:sp>
      <p:sp>
        <p:nvSpPr>
          <p:cNvPr id="15" name="TextBox 14">
            <a:extLst>
              <a:ext uri="{FF2B5EF4-FFF2-40B4-BE49-F238E27FC236}">
                <a16:creationId xmlns:a16="http://schemas.microsoft.com/office/drawing/2014/main" id="{C9C5EBC3-BADA-EF4F-BBAF-2F1B0EDC4E79}"/>
              </a:ext>
            </a:extLst>
          </p:cNvPr>
          <p:cNvSpPr txBox="1"/>
          <p:nvPr/>
        </p:nvSpPr>
        <p:spPr>
          <a:xfrm>
            <a:off x="1276074" y="4004537"/>
            <a:ext cx="2999232"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25%</a:t>
            </a:r>
            <a:r>
              <a:rPr lang="en-US" sz="3600">
                <a:solidFill>
                  <a:schemeClr val="bg1"/>
                </a:solidFill>
                <a:latin typeface="Roboto Light" panose="02000000000000000000" pitchFamily="2" charset="0"/>
                <a:ea typeface="Roboto Light" panose="02000000000000000000" pitchFamily="2" charset="0"/>
              </a:rPr>
              <a:t> </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all-cause</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30-day readmissions at Legacy Salmon Creek Medical Center</a:t>
            </a:r>
          </a:p>
        </p:txBody>
      </p:sp>
      <p:sp>
        <p:nvSpPr>
          <p:cNvPr id="16" name="TextBox 15">
            <a:extLst>
              <a:ext uri="{FF2B5EF4-FFF2-40B4-BE49-F238E27FC236}">
                <a16:creationId xmlns:a16="http://schemas.microsoft.com/office/drawing/2014/main" id="{0952F43C-298A-804F-98E8-3A99CF1AA7FB}"/>
              </a:ext>
            </a:extLst>
          </p:cNvPr>
          <p:cNvSpPr txBox="1"/>
          <p:nvPr/>
        </p:nvSpPr>
        <p:spPr>
          <a:xfrm>
            <a:off x="1518391" y="2045697"/>
            <a:ext cx="2514599"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78%</a:t>
            </a:r>
            <a:r>
              <a:rPr lang="en-US" sz="3600">
                <a:solidFill>
                  <a:schemeClr val="bg1"/>
                </a:solidFill>
                <a:latin typeface="Roboto Light" panose="02000000000000000000" pitchFamily="2" charset="0"/>
                <a:ea typeface="Roboto Light" panose="02000000000000000000" pitchFamily="2" charset="0"/>
              </a:rPr>
              <a:t> </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all-cause</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30-day readmissions at St. Anthony Hospital</a:t>
            </a:r>
          </a:p>
        </p:txBody>
      </p:sp>
      <p:sp>
        <p:nvSpPr>
          <p:cNvPr id="17" name="TextBox 16">
            <a:extLst>
              <a:ext uri="{FF2B5EF4-FFF2-40B4-BE49-F238E27FC236}">
                <a16:creationId xmlns:a16="http://schemas.microsoft.com/office/drawing/2014/main" id="{E6DF5BC4-E3DF-934F-9540-7FB021F9B52C}"/>
              </a:ext>
            </a:extLst>
          </p:cNvPr>
          <p:cNvSpPr txBox="1"/>
          <p:nvPr/>
        </p:nvSpPr>
        <p:spPr>
          <a:xfrm>
            <a:off x="4967028" y="2045697"/>
            <a:ext cx="2616395"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60%</a:t>
            </a:r>
            <a:r>
              <a:rPr lang="en-US" sz="3600">
                <a:solidFill>
                  <a:schemeClr val="bg1"/>
                </a:solidFill>
                <a:latin typeface="Roboto Light" panose="02000000000000000000" pitchFamily="2" charset="0"/>
                <a:ea typeface="Roboto Light" panose="02000000000000000000" pitchFamily="2" charset="0"/>
              </a:rPr>
              <a:t> </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avoidable readmissions at Marquis Health Services</a:t>
            </a:r>
          </a:p>
        </p:txBody>
      </p:sp>
      <p:sp>
        <p:nvSpPr>
          <p:cNvPr id="18" name="TextBox 17">
            <a:extLst>
              <a:ext uri="{FF2B5EF4-FFF2-40B4-BE49-F238E27FC236}">
                <a16:creationId xmlns:a16="http://schemas.microsoft.com/office/drawing/2014/main" id="{C58510D1-7413-6E44-B6ED-4604FAE29123}"/>
              </a:ext>
            </a:extLst>
          </p:cNvPr>
          <p:cNvSpPr txBox="1"/>
          <p:nvPr/>
        </p:nvSpPr>
        <p:spPr>
          <a:xfrm>
            <a:off x="4640940" y="4004537"/>
            <a:ext cx="3268569"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$6.5M</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the cost of care and a 7% drop in avoidable admissions at Columbia Medical Associates</a:t>
            </a:r>
          </a:p>
        </p:txBody>
      </p:sp>
      <p:sp>
        <p:nvSpPr>
          <p:cNvPr id="19" name="TextBox 18">
            <a:extLst>
              <a:ext uri="{FF2B5EF4-FFF2-40B4-BE49-F238E27FC236}">
                <a16:creationId xmlns:a16="http://schemas.microsoft.com/office/drawing/2014/main" id="{C928F061-FC03-514F-AFF0-200DF7762FFE}"/>
              </a:ext>
            </a:extLst>
          </p:cNvPr>
          <p:cNvSpPr txBox="1"/>
          <p:nvPr/>
        </p:nvSpPr>
        <p:spPr>
          <a:xfrm>
            <a:off x="8269478" y="2045697"/>
            <a:ext cx="2888878" cy="174663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7%</a:t>
            </a:r>
          </a:p>
          <a:p>
            <a:pPr algn="ctr">
              <a:lnSpc>
                <a:spcPct val="114000"/>
              </a:lnSpc>
            </a:pPr>
            <a:r>
              <a:rPr lang="en-US" sz="1600" b="1">
                <a:solidFill>
                  <a:schemeClr val="bg1"/>
                </a:solidFill>
                <a:latin typeface="Roboto Light" panose="02000000000000000000" pitchFamily="2" charset="0"/>
                <a:ea typeface="Roboto Light" panose="02000000000000000000" pitchFamily="2" charset="0"/>
              </a:rPr>
              <a:t>reduction in post-acute readmissions within first</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30 days at TriHealth</a:t>
            </a:r>
          </a:p>
        </p:txBody>
      </p:sp>
      <p:sp>
        <p:nvSpPr>
          <p:cNvPr id="20" name="TextBox 19">
            <a:extLst>
              <a:ext uri="{FF2B5EF4-FFF2-40B4-BE49-F238E27FC236}">
                <a16:creationId xmlns:a16="http://schemas.microsoft.com/office/drawing/2014/main" id="{C7B6DE99-CEE9-594D-880C-F1619356F144}"/>
              </a:ext>
            </a:extLst>
          </p:cNvPr>
          <p:cNvSpPr txBox="1"/>
          <p:nvPr/>
        </p:nvSpPr>
        <p:spPr>
          <a:xfrm>
            <a:off x="8191372" y="4010098"/>
            <a:ext cx="2966984" cy="1739772"/>
          </a:xfrm>
          <a:prstGeom prst="rect">
            <a:avLst/>
          </a:prstGeom>
          <a:noFill/>
        </p:spPr>
        <p:txBody>
          <a:bodyPr wrap="square" rtlCol="0">
            <a:spAutoFit/>
          </a:bodyPr>
          <a:lstStyle/>
          <a:p>
            <a:pPr algn="ctr">
              <a:lnSpc>
                <a:spcPct val="150000"/>
              </a:lnSpc>
            </a:pPr>
            <a:r>
              <a:rPr lang="en-US" sz="3600" b="1">
                <a:solidFill>
                  <a:schemeClr val="bg1"/>
                </a:solidFill>
                <a:latin typeface="Roboto Light" panose="02000000000000000000" pitchFamily="2" charset="0"/>
                <a:ea typeface="Roboto Light" panose="02000000000000000000" pitchFamily="2" charset="0"/>
              </a:rPr>
              <a:t>93%</a:t>
            </a:r>
          </a:p>
          <a:p>
            <a:pPr algn="ctr">
              <a:lnSpc>
                <a:spcPct val="113000"/>
              </a:lnSpc>
            </a:pPr>
            <a:r>
              <a:rPr lang="en-US" sz="1600" b="1">
                <a:solidFill>
                  <a:schemeClr val="bg1"/>
                </a:solidFill>
                <a:latin typeface="Roboto Light" panose="02000000000000000000" pitchFamily="2" charset="0"/>
                <a:ea typeface="Roboto Light" panose="02000000000000000000" pitchFamily="2" charset="0"/>
              </a:rPr>
              <a:t>of transitions fully electronic, saving time and reducing unnecessary mistakes</a:t>
            </a:r>
          </a:p>
        </p:txBody>
      </p:sp>
    </p:spTree>
    <p:extLst>
      <p:ext uri="{BB962C8B-B14F-4D97-AF65-F5344CB8AC3E}">
        <p14:creationId xmlns:p14="http://schemas.microsoft.com/office/powerpoint/2010/main" val="231068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8B95E04-5027-344F-BE82-75D3B2D59CEC}"/>
              </a:ext>
            </a:extLst>
          </p:cNvPr>
          <p:cNvSpPr txBox="1"/>
          <p:nvPr/>
        </p:nvSpPr>
        <p:spPr>
          <a:xfrm>
            <a:off x="1219200" y="990600"/>
            <a:ext cx="7397809" cy="646331"/>
          </a:xfrm>
          <a:prstGeom prst="rect">
            <a:avLst/>
          </a:prstGeom>
          <a:noFill/>
        </p:spPr>
        <p:txBody>
          <a:bodyPr wrap="square" lIns="91440" tIns="45720" rIns="91440" bIns="45720" rtlCol="0" anchor="t">
            <a:spAutoFit/>
          </a:bodyPr>
          <a:lstStyle/>
          <a:p>
            <a:r>
              <a:rPr lang="en-US" sz="3600">
                <a:solidFill>
                  <a:schemeClr val="bg1"/>
                </a:solidFill>
                <a:latin typeface="Roboto Light"/>
                <a:ea typeface="Roboto Light"/>
              </a:rPr>
              <a:t>Today</a:t>
            </a:r>
            <a:endParaRPr lang="en-US" sz="3600">
              <a:solidFill>
                <a:schemeClr val="bg1"/>
              </a:solidFill>
              <a:latin typeface="Roboto Light" panose="02000000000000000000" pitchFamily="2" charset="0"/>
              <a:ea typeface="Roboto Light" panose="02000000000000000000" pitchFamily="2" charset="0"/>
            </a:endParaRPr>
          </a:p>
        </p:txBody>
      </p:sp>
      <p:sp>
        <p:nvSpPr>
          <p:cNvPr id="20" name="Rectangle 19">
            <a:extLst>
              <a:ext uri="{FF2B5EF4-FFF2-40B4-BE49-F238E27FC236}">
                <a16:creationId xmlns:a16="http://schemas.microsoft.com/office/drawing/2014/main" id="{4D62B71B-04A4-7F41-A27B-24F6C86441BE}"/>
              </a:ext>
            </a:extLst>
          </p:cNvPr>
          <p:cNvSpPr/>
          <p:nvPr/>
        </p:nvSpPr>
        <p:spPr>
          <a:xfrm>
            <a:off x="1219200" y="1636931"/>
            <a:ext cx="9376954" cy="400110"/>
          </a:xfrm>
          <a:prstGeom prst="rect">
            <a:avLst/>
          </a:prstGeom>
        </p:spPr>
        <p:txBody>
          <a:bodyPr wrap="square" lIns="91440" tIns="45720" rIns="91440" bIns="45720" anchor="t">
            <a:spAutoFit/>
          </a:bodyPr>
          <a:lstStyle/>
          <a:p>
            <a:r>
              <a:rPr lang="en-CA" sz="2000" b="1">
                <a:solidFill>
                  <a:schemeClr val="bg1"/>
                </a:solidFill>
                <a:latin typeface="Roboto Light"/>
                <a:ea typeface="Roboto Light"/>
              </a:rPr>
              <a:t>Our demo will address how your organization can achieve:</a:t>
            </a:r>
            <a:endParaRPr lang="en-US" sz="2000" b="1">
              <a:solidFill>
                <a:schemeClr val="bg1"/>
              </a:solidFill>
              <a:latin typeface="Roboto Light"/>
              <a:ea typeface="Roboto Light"/>
            </a:endParaRPr>
          </a:p>
        </p:txBody>
      </p:sp>
      <p:sp>
        <p:nvSpPr>
          <p:cNvPr id="21" name="TextBox 20">
            <a:extLst>
              <a:ext uri="{FF2B5EF4-FFF2-40B4-BE49-F238E27FC236}">
                <a16:creationId xmlns:a16="http://schemas.microsoft.com/office/drawing/2014/main" id="{810E23FC-7669-3D49-848F-EF8821AF8CBD}"/>
              </a:ext>
            </a:extLst>
          </p:cNvPr>
          <p:cNvSpPr txBox="1"/>
          <p:nvPr/>
        </p:nvSpPr>
        <p:spPr>
          <a:xfrm>
            <a:off x="1976551" y="2561875"/>
            <a:ext cx="7162377" cy="369332"/>
          </a:xfrm>
          <a:prstGeom prst="rect">
            <a:avLst/>
          </a:prstGeom>
          <a:noFill/>
        </p:spPr>
        <p:txBody>
          <a:bodyPr wrap="square" lIns="91440" tIns="45720" rIns="91440" bIns="45720" rtlCol="0" anchor="t">
            <a:spAutoFit/>
          </a:bodyPr>
          <a:lstStyle/>
          <a:p>
            <a:r>
              <a:rPr lang="en-US">
                <a:solidFill>
                  <a:schemeClr val="bg1"/>
                </a:solidFill>
                <a:latin typeface="Roboto Light"/>
                <a:ea typeface="Roboto Light"/>
              </a:rPr>
              <a:t>Improved care transitions between acute &amp; post-acute settings</a:t>
            </a:r>
          </a:p>
        </p:txBody>
      </p:sp>
      <p:sp>
        <p:nvSpPr>
          <p:cNvPr id="22" name="TextBox 21">
            <a:extLst>
              <a:ext uri="{FF2B5EF4-FFF2-40B4-BE49-F238E27FC236}">
                <a16:creationId xmlns:a16="http://schemas.microsoft.com/office/drawing/2014/main" id="{E619C002-20C7-114E-96D3-DF14FA2EA5B2}"/>
              </a:ext>
            </a:extLst>
          </p:cNvPr>
          <p:cNvSpPr txBox="1"/>
          <p:nvPr/>
        </p:nvSpPr>
        <p:spPr>
          <a:xfrm>
            <a:off x="1976551" y="3264965"/>
            <a:ext cx="7772400" cy="369332"/>
          </a:xfrm>
          <a:prstGeom prst="rect">
            <a:avLst/>
          </a:prstGeom>
          <a:noFill/>
        </p:spPr>
        <p:txBody>
          <a:bodyPr wrap="square" rtlCol="0">
            <a:spAutoFit/>
          </a:bodyPr>
          <a:lstStyle/>
          <a:p>
            <a:r>
              <a:rPr lang="en-US">
                <a:solidFill>
                  <a:schemeClr val="bg1"/>
                </a:solidFill>
                <a:latin typeface="Roboto Light" panose="02000000000000000000" pitchFamily="2" charset="0"/>
                <a:ea typeface="Roboto Light" panose="02000000000000000000" pitchFamily="2" charset="0"/>
              </a:rPr>
              <a:t>Proactive monitoring and influence over post-acute patient care</a:t>
            </a:r>
          </a:p>
        </p:txBody>
      </p:sp>
      <p:sp>
        <p:nvSpPr>
          <p:cNvPr id="23" name="TextBox 22">
            <a:extLst>
              <a:ext uri="{FF2B5EF4-FFF2-40B4-BE49-F238E27FC236}">
                <a16:creationId xmlns:a16="http://schemas.microsoft.com/office/drawing/2014/main" id="{5DC2DD3F-BB3F-694D-B794-E5BEA17EB693}"/>
              </a:ext>
            </a:extLst>
          </p:cNvPr>
          <p:cNvSpPr txBox="1"/>
          <p:nvPr/>
        </p:nvSpPr>
        <p:spPr>
          <a:xfrm>
            <a:off x="1976551" y="3957110"/>
            <a:ext cx="9296401" cy="369332"/>
          </a:xfrm>
          <a:prstGeom prst="rect">
            <a:avLst/>
          </a:prstGeom>
          <a:noFill/>
        </p:spPr>
        <p:txBody>
          <a:bodyPr wrap="square" rtlCol="0">
            <a:spAutoFit/>
          </a:bodyPr>
          <a:lstStyle/>
          <a:p>
            <a:r>
              <a:rPr lang="en-US">
                <a:solidFill>
                  <a:schemeClr val="bg1"/>
                </a:solidFill>
                <a:latin typeface="Roboto Light" panose="02000000000000000000" pitchFamily="2" charset="0"/>
                <a:ea typeface="Roboto Light" panose="02000000000000000000" pitchFamily="2" charset="0"/>
              </a:rPr>
              <a:t>Timely measurement and analysis of care ecosystem partner performance </a:t>
            </a:r>
          </a:p>
        </p:txBody>
      </p:sp>
      <p:sp>
        <p:nvSpPr>
          <p:cNvPr id="24" name="Oval 23">
            <a:extLst>
              <a:ext uri="{FF2B5EF4-FFF2-40B4-BE49-F238E27FC236}">
                <a16:creationId xmlns:a16="http://schemas.microsoft.com/office/drawing/2014/main" id="{E170174C-DD38-604A-A7D1-F41C68FFCEE2}"/>
              </a:ext>
            </a:extLst>
          </p:cNvPr>
          <p:cNvSpPr/>
          <p:nvPr/>
        </p:nvSpPr>
        <p:spPr>
          <a:xfrm>
            <a:off x="1447800" y="2472991"/>
            <a:ext cx="452551" cy="45255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9ADE49C-B444-AF49-9072-D83F52661FE6}"/>
              </a:ext>
            </a:extLst>
          </p:cNvPr>
          <p:cNvSpPr txBox="1"/>
          <p:nvPr/>
        </p:nvSpPr>
        <p:spPr>
          <a:xfrm>
            <a:off x="1517623" y="2514600"/>
            <a:ext cx="312906" cy="369332"/>
          </a:xfrm>
          <a:prstGeom prst="rect">
            <a:avLst/>
          </a:prstGeom>
          <a:noFill/>
        </p:spPr>
        <p:txBody>
          <a:bodyPr wrap="none" rtlCol="0">
            <a:spAutoFit/>
          </a:bodyPr>
          <a:lstStyle/>
          <a:p>
            <a:r>
              <a:rPr lang="en-US" b="1">
                <a:solidFill>
                  <a:schemeClr val="bg1"/>
                </a:solidFill>
                <a:latin typeface="Roboto Light" panose="02000000000000000000" pitchFamily="2" charset="0"/>
                <a:ea typeface="Roboto Light" panose="02000000000000000000" pitchFamily="2" charset="0"/>
              </a:rPr>
              <a:t>1</a:t>
            </a:r>
          </a:p>
        </p:txBody>
      </p:sp>
      <p:sp>
        <p:nvSpPr>
          <p:cNvPr id="26" name="Oval 25">
            <a:extLst>
              <a:ext uri="{FF2B5EF4-FFF2-40B4-BE49-F238E27FC236}">
                <a16:creationId xmlns:a16="http://schemas.microsoft.com/office/drawing/2014/main" id="{3E8452BB-FC92-4B4B-9B6C-F73CDCF5EC16}"/>
              </a:ext>
            </a:extLst>
          </p:cNvPr>
          <p:cNvSpPr/>
          <p:nvPr/>
        </p:nvSpPr>
        <p:spPr>
          <a:xfrm>
            <a:off x="1447800" y="3188603"/>
            <a:ext cx="452551" cy="45255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D9B3DB0-3F79-D047-9F1B-0798D2D2F409}"/>
              </a:ext>
            </a:extLst>
          </p:cNvPr>
          <p:cNvSpPr txBox="1"/>
          <p:nvPr/>
        </p:nvSpPr>
        <p:spPr>
          <a:xfrm>
            <a:off x="1517623" y="3230212"/>
            <a:ext cx="312906" cy="369332"/>
          </a:xfrm>
          <a:prstGeom prst="rect">
            <a:avLst/>
          </a:prstGeom>
          <a:noFill/>
        </p:spPr>
        <p:txBody>
          <a:bodyPr wrap="none" rtlCol="0">
            <a:spAutoFit/>
          </a:bodyPr>
          <a:lstStyle/>
          <a:p>
            <a:r>
              <a:rPr lang="en-US" b="1">
                <a:solidFill>
                  <a:schemeClr val="bg1"/>
                </a:solidFill>
                <a:latin typeface="Roboto Light" panose="02000000000000000000" pitchFamily="2" charset="0"/>
                <a:ea typeface="Roboto Light" panose="02000000000000000000" pitchFamily="2" charset="0"/>
              </a:rPr>
              <a:t>2</a:t>
            </a:r>
          </a:p>
        </p:txBody>
      </p:sp>
      <p:sp>
        <p:nvSpPr>
          <p:cNvPr id="28" name="Oval 27">
            <a:extLst>
              <a:ext uri="{FF2B5EF4-FFF2-40B4-BE49-F238E27FC236}">
                <a16:creationId xmlns:a16="http://schemas.microsoft.com/office/drawing/2014/main" id="{BB47A88A-A2DD-644B-941E-34949BDA1BD6}"/>
              </a:ext>
            </a:extLst>
          </p:cNvPr>
          <p:cNvSpPr/>
          <p:nvPr/>
        </p:nvSpPr>
        <p:spPr>
          <a:xfrm>
            <a:off x="1447800" y="3908916"/>
            <a:ext cx="452551" cy="45255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A1E94C-C9C7-2D40-B260-CE679AAD88C7}"/>
              </a:ext>
            </a:extLst>
          </p:cNvPr>
          <p:cNvSpPr txBox="1"/>
          <p:nvPr/>
        </p:nvSpPr>
        <p:spPr>
          <a:xfrm>
            <a:off x="1517623" y="3950525"/>
            <a:ext cx="312906" cy="369332"/>
          </a:xfrm>
          <a:prstGeom prst="rect">
            <a:avLst/>
          </a:prstGeom>
          <a:noFill/>
        </p:spPr>
        <p:txBody>
          <a:bodyPr wrap="none" rtlCol="0">
            <a:spAutoFit/>
          </a:bodyPr>
          <a:lstStyle/>
          <a:p>
            <a:r>
              <a:rPr lang="en-US" b="1">
                <a:solidFill>
                  <a:schemeClr val="bg1"/>
                </a:solidFill>
                <a:latin typeface="Roboto Light" panose="02000000000000000000" pitchFamily="2" charset="0"/>
                <a:ea typeface="Roboto Light" panose="02000000000000000000" pitchFamily="2" charset="0"/>
              </a:rPr>
              <a:t>3</a:t>
            </a:r>
          </a:p>
        </p:txBody>
      </p:sp>
    </p:spTree>
    <p:extLst>
      <p:ext uri="{BB962C8B-B14F-4D97-AF65-F5344CB8AC3E}">
        <p14:creationId xmlns:p14="http://schemas.microsoft.com/office/powerpoint/2010/main" val="147956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20D69-D9A6-2D4D-8E1C-18909941CDDA}"/>
              </a:ext>
            </a:extLst>
          </p:cNvPr>
          <p:cNvPicPr>
            <a:picLocks noChangeAspect="1"/>
          </p:cNvPicPr>
          <p:nvPr/>
        </p:nvPicPr>
        <p:blipFill rotWithShape="1">
          <a:blip r:embed="rId3"/>
          <a:srcRect l="36015" t="17289" r="14426" b="30478"/>
          <a:stretch/>
        </p:blipFill>
        <p:spPr>
          <a:xfrm>
            <a:off x="425694" y="446579"/>
            <a:ext cx="11309106" cy="5964842"/>
          </a:xfrm>
          <a:prstGeom prst="rect">
            <a:avLst/>
          </a:prstGeom>
        </p:spPr>
      </p:pic>
      <p:sp>
        <p:nvSpPr>
          <p:cNvPr id="61" name="Rectangle 60">
            <a:extLst>
              <a:ext uri="{FF2B5EF4-FFF2-40B4-BE49-F238E27FC236}">
                <a16:creationId xmlns:a16="http://schemas.microsoft.com/office/drawing/2014/main" id="{290DBED8-1A70-BA41-8C24-FE19C56439CE}"/>
              </a:ext>
            </a:extLst>
          </p:cNvPr>
          <p:cNvSpPr/>
          <p:nvPr/>
        </p:nvSpPr>
        <p:spPr>
          <a:xfrm>
            <a:off x="425694" y="446579"/>
            <a:ext cx="11309106" cy="596484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EC20F57-2C57-8B4D-A6E7-79D1DC40865B}"/>
              </a:ext>
            </a:extLst>
          </p:cNvPr>
          <p:cNvSpPr txBox="1"/>
          <p:nvPr/>
        </p:nvSpPr>
        <p:spPr>
          <a:xfrm>
            <a:off x="1982298" y="1953743"/>
            <a:ext cx="8041136" cy="615553"/>
          </a:xfrm>
          <a:prstGeom prst="rect">
            <a:avLst/>
          </a:prstGeom>
          <a:noFill/>
        </p:spPr>
        <p:txBody>
          <a:bodyPr wrap="square" lIns="91440" tIns="45720" rIns="91440" bIns="45720" rtlCol="0" anchor="t">
            <a:spAutoFit/>
          </a:bodyPr>
          <a:lstStyle/>
          <a:p>
            <a:pPr algn="ctr">
              <a:defRPr/>
            </a:pPr>
            <a:r>
              <a:rPr lang="en-US" sz="3400">
                <a:solidFill>
                  <a:schemeClr val="bg1"/>
                </a:solidFill>
                <a:latin typeface="Roboto Light" panose="02000000000000000000" pitchFamily="2" charset="0"/>
                <a:ea typeface="Roboto Light" panose="02000000000000000000" pitchFamily="2" charset="0"/>
              </a:rPr>
              <a:t>Care is growing increasingly complex.</a:t>
            </a:r>
          </a:p>
        </p:txBody>
      </p:sp>
      <p:sp>
        <p:nvSpPr>
          <p:cNvPr id="65" name="TextBox 64">
            <a:extLst>
              <a:ext uri="{FF2B5EF4-FFF2-40B4-BE49-F238E27FC236}">
                <a16:creationId xmlns:a16="http://schemas.microsoft.com/office/drawing/2014/main" id="{652D6F0B-2722-E549-97AD-C7C99FE4AF58}"/>
              </a:ext>
            </a:extLst>
          </p:cNvPr>
          <p:cNvSpPr txBox="1"/>
          <p:nvPr/>
        </p:nvSpPr>
        <p:spPr>
          <a:xfrm>
            <a:off x="3315120" y="2569296"/>
            <a:ext cx="54069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Roboto Light"/>
              </a:rPr>
              <a:t>(and you are on the hook to pay for it.)</a:t>
            </a:r>
            <a:endParaRPr lang="en-US" sz="2000">
              <a:solidFill>
                <a:schemeClr val="bg1"/>
              </a:solidFill>
            </a:endParaRPr>
          </a:p>
        </p:txBody>
      </p:sp>
      <p:sp>
        <p:nvSpPr>
          <p:cNvPr id="18" name="TextBox 17">
            <a:extLst>
              <a:ext uri="{FF2B5EF4-FFF2-40B4-BE49-F238E27FC236}">
                <a16:creationId xmlns:a16="http://schemas.microsoft.com/office/drawing/2014/main" id="{129F99C5-4AF4-0942-A094-018979BC75B4}"/>
              </a:ext>
            </a:extLst>
          </p:cNvPr>
          <p:cNvSpPr txBox="1"/>
          <p:nvPr/>
        </p:nvSpPr>
        <p:spPr>
          <a:xfrm>
            <a:off x="5601032" y="529111"/>
            <a:ext cx="914400" cy="369332"/>
          </a:xfrm>
          <a:prstGeom prst="rect">
            <a:avLst/>
          </a:prstGeom>
          <a:noFill/>
        </p:spPr>
        <p:txBody>
          <a:bodyPr wrap="square" rtlCol="0">
            <a:spAutoFit/>
          </a:bodyPr>
          <a:lstStyle/>
          <a:p>
            <a:r>
              <a:rPr lang="en-US">
                <a:solidFill>
                  <a:schemeClr val="bg1">
                    <a:alpha val="50000"/>
                  </a:schemeClr>
                </a:solidFill>
              </a:rPr>
              <a:t>+</a:t>
            </a:r>
          </a:p>
        </p:txBody>
      </p:sp>
      <p:sp>
        <p:nvSpPr>
          <p:cNvPr id="70" name="TextBox 69">
            <a:extLst>
              <a:ext uri="{FF2B5EF4-FFF2-40B4-BE49-F238E27FC236}">
                <a16:creationId xmlns:a16="http://schemas.microsoft.com/office/drawing/2014/main" id="{AC39C9B3-26EE-A644-A264-A88F4FB78606}"/>
              </a:ext>
            </a:extLst>
          </p:cNvPr>
          <p:cNvSpPr txBox="1"/>
          <p:nvPr/>
        </p:nvSpPr>
        <p:spPr>
          <a:xfrm>
            <a:off x="3788609" y="5909667"/>
            <a:ext cx="914400" cy="369332"/>
          </a:xfrm>
          <a:prstGeom prst="rect">
            <a:avLst/>
          </a:prstGeom>
          <a:noFill/>
        </p:spPr>
        <p:txBody>
          <a:bodyPr wrap="square" rtlCol="0">
            <a:spAutoFit/>
          </a:bodyPr>
          <a:lstStyle/>
          <a:p>
            <a:r>
              <a:rPr lang="en-US">
                <a:solidFill>
                  <a:schemeClr val="bg1">
                    <a:alpha val="50000"/>
                  </a:schemeClr>
                </a:solidFill>
              </a:rPr>
              <a:t>+</a:t>
            </a:r>
          </a:p>
        </p:txBody>
      </p:sp>
      <p:sp>
        <p:nvSpPr>
          <p:cNvPr id="71" name="TextBox 70">
            <a:extLst>
              <a:ext uri="{FF2B5EF4-FFF2-40B4-BE49-F238E27FC236}">
                <a16:creationId xmlns:a16="http://schemas.microsoft.com/office/drawing/2014/main" id="{742AF4F2-EB65-2B45-BF06-C582323BD444}"/>
              </a:ext>
            </a:extLst>
          </p:cNvPr>
          <p:cNvSpPr txBox="1"/>
          <p:nvPr/>
        </p:nvSpPr>
        <p:spPr>
          <a:xfrm>
            <a:off x="11261002" y="483155"/>
            <a:ext cx="914400" cy="369332"/>
          </a:xfrm>
          <a:prstGeom prst="rect">
            <a:avLst/>
          </a:prstGeom>
          <a:noFill/>
        </p:spPr>
        <p:txBody>
          <a:bodyPr wrap="square" rtlCol="0">
            <a:spAutoFit/>
          </a:bodyPr>
          <a:lstStyle/>
          <a:p>
            <a:r>
              <a:rPr lang="en-US">
                <a:solidFill>
                  <a:schemeClr val="bg1">
                    <a:alpha val="50000"/>
                  </a:schemeClr>
                </a:solidFill>
              </a:rPr>
              <a:t>+</a:t>
            </a:r>
          </a:p>
        </p:txBody>
      </p:sp>
      <p:sp>
        <p:nvSpPr>
          <p:cNvPr id="12" name="Oval 11">
            <a:extLst>
              <a:ext uri="{FF2B5EF4-FFF2-40B4-BE49-F238E27FC236}">
                <a16:creationId xmlns:a16="http://schemas.microsoft.com/office/drawing/2014/main" id="{50C2E0C3-24B1-6641-B62C-C1EE8E513563}"/>
              </a:ext>
            </a:extLst>
          </p:cNvPr>
          <p:cNvSpPr/>
          <p:nvPr/>
        </p:nvSpPr>
        <p:spPr>
          <a:xfrm>
            <a:off x="3242042"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E42C19E-627A-1D4F-BC3E-C1BC0E1DC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2338" y="3654591"/>
            <a:ext cx="329841" cy="329841"/>
          </a:xfrm>
          <a:prstGeom prst="rect">
            <a:avLst/>
          </a:prstGeom>
        </p:spPr>
      </p:pic>
      <p:sp>
        <p:nvSpPr>
          <p:cNvPr id="21" name="Oval 20">
            <a:extLst>
              <a:ext uri="{FF2B5EF4-FFF2-40B4-BE49-F238E27FC236}">
                <a16:creationId xmlns:a16="http://schemas.microsoft.com/office/drawing/2014/main" id="{0AC348A5-041F-8149-ACA5-119DC3F236EE}"/>
              </a:ext>
            </a:extLst>
          </p:cNvPr>
          <p:cNvSpPr/>
          <p:nvPr/>
        </p:nvSpPr>
        <p:spPr>
          <a:xfrm>
            <a:off x="3822592"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5C3D67-0C36-8344-8223-4FBDB9BCD440}"/>
              </a:ext>
            </a:extLst>
          </p:cNvPr>
          <p:cNvSpPr txBox="1"/>
          <p:nvPr/>
        </p:nvSpPr>
        <p:spPr>
          <a:xfrm>
            <a:off x="3836459" y="3753599"/>
            <a:ext cx="318658" cy="461665"/>
          </a:xfrm>
          <a:prstGeom prst="rect">
            <a:avLst/>
          </a:prstGeom>
          <a:noFill/>
        </p:spPr>
        <p:txBody>
          <a:bodyPr wrap="square" rtlCol="0">
            <a:spAutoFit/>
          </a:bodyPr>
          <a:lstStyle/>
          <a:p>
            <a:r>
              <a:rPr lang="en-US" sz="2400">
                <a:solidFill>
                  <a:schemeClr val="bg1"/>
                </a:solidFill>
                <a:latin typeface="+mj-lt"/>
              </a:rPr>
              <a:t>+</a:t>
            </a:r>
          </a:p>
        </p:txBody>
      </p:sp>
      <p:sp>
        <p:nvSpPr>
          <p:cNvPr id="24" name="Oval 23">
            <a:extLst>
              <a:ext uri="{FF2B5EF4-FFF2-40B4-BE49-F238E27FC236}">
                <a16:creationId xmlns:a16="http://schemas.microsoft.com/office/drawing/2014/main" id="{2047451B-E21C-844A-A1E3-ABCFA4CF3A45}"/>
              </a:ext>
            </a:extLst>
          </p:cNvPr>
          <p:cNvSpPr/>
          <p:nvPr/>
        </p:nvSpPr>
        <p:spPr>
          <a:xfrm>
            <a:off x="4815915"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141868-3814-9D4E-8BBE-82188E2FFBC1}"/>
              </a:ext>
            </a:extLst>
          </p:cNvPr>
          <p:cNvSpPr/>
          <p:nvPr/>
        </p:nvSpPr>
        <p:spPr>
          <a:xfrm>
            <a:off x="5396465"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4F4DA2-4C35-2C49-B066-886C0CC71BCE}"/>
              </a:ext>
            </a:extLst>
          </p:cNvPr>
          <p:cNvSpPr txBox="1"/>
          <p:nvPr/>
        </p:nvSpPr>
        <p:spPr>
          <a:xfrm>
            <a:off x="5410332" y="3753599"/>
            <a:ext cx="318658" cy="461665"/>
          </a:xfrm>
          <a:prstGeom prst="rect">
            <a:avLst/>
          </a:prstGeom>
          <a:noFill/>
        </p:spPr>
        <p:txBody>
          <a:bodyPr wrap="square" rtlCol="0">
            <a:spAutoFit/>
          </a:bodyPr>
          <a:lstStyle/>
          <a:p>
            <a:r>
              <a:rPr lang="en-US" sz="2400">
                <a:solidFill>
                  <a:schemeClr val="bg1"/>
                </a:solidFill>
                <a:latin typeface="+mj-lt"/>
              </a:rPr>
              <a:t>+</a:t>
            </a:r>
          </a:p>
        </p:txBody>
      </p:sp>
      <p:pic>
        <p:nvPicPr>
          <p:cNvPr id="5" name="Graphic 4">
            <a:extLst>
              <a:ext uri="{FF2B5EF4-FFF2-40B4-BE49-F238E27FC236}">
                <a16:creationId xmlns:a16="http://schemas.microsoft.com/office/drawing/2014/main" id="{5BA226B1-339F-6445-AC23-9591B37F07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90204" y="3583690"/>
            <a:ext cx="400719" cy="400719"/>
          </a:xfrm>
          <a:prstGeom prst="rect">
            <a:avLst/>
          </a:prstGeom>
        </p:spPr>
      </p:pic>
      <p:sp>
        <p:nvSpPr>
          <p:cNvPr id="28" name="Oval 27">
            <a:extLst>
              <a:ext uri="{FF2B5EF4-FFF2-40B4-BE49-F238E27FC236}">
                <a16:creationId xmlns:a16="http://schemas.microsoft.com/office/drawing/2014/main" id="{8EC754AB-A2C1-E344-8A3B-00787BC436AB}"/>
              </a:ext>
            </a:extLst>
          </p:cNvPr>
          <p:cNvSpPr/>
          <p:nvPr/>
        </p:nvSpPr>
        <p:spPr>
          <a:xfrm>
            <a:off x="6470294"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FF9AF2B-38DE-9549-8EB3-EA1FD459E084}"/>
              </a:ext>
            </a:extLst>
          </p:cNvPr>
          <p:cNvSpPr/>
          <p:nvPr/>
        </p:nvSpPr>
        <p:spPr>
          <a:xfrm>
            <a:off x="7050844"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BB8D1E9-EC22-BE4C-8A6B-28D14767395C}"/>
              </a:ext>
            </a:extLst>
          </p:cNvPr>
          <p:cNvSpPr txBox="1"/>
          <p:nvPr/>
        </p:nvSpPr>
        <p:spPr>
          <a:xfrm>
            <a:off x="7064711" y="3753599"/>
            <a:ext cx="318658" cy="461665"/>
          </a:xfrm>
          <a:prstGeom prst="rect">
            <a:avLst/>
          </a:prstGeom>
          <a:noFill/>
        </p:spPr>
        <p:txBody>
          <a:bodyPr wrap="square" rtlCol="0">
            <a:spAutoFit/>
          </a:bodyPr>
          <a:lstStyle/>
          <a:p>
            <a:r>
              <a:rPr lang="en-US" sz="2400">
                <a:solidFill>
                  <a:schemeClr val="bg1"/>
                </a:solidFill>
                <a:latin typeface="+mj-lt"/>
              </a:rPr>
              <a:t>+</a:t>
            </a:r>
          </a:p>
        </p:txBody>
      </p:sp>
      <p:pic>
        <p:nvPicPr>
          <p:cNvPr id="9" name="Graphic 8">
            <a:extLst>
              <a:ext uri="{FF2B5EF4-FFF2-40B4-BE49-F238E27FC236}">
                <a16:creationId xmlns:a16="http://schemas.microsoft.com/office/drawing/2014/main" id="{3339D2DA-DFAC-DC46-8BA5-F5DD83917E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9355" y="3613537"/>
            <a:ext cx="341024" cy="341024"/>
          </a:xfrm>
          <a:prstGeom prst="rect">
            <a:avLst/>
          </a:prstGeom>
        </p:spPr>
      </p:pic>
      <p:sp>
        <p:nvSpPr>
          <p:cNvPr id="32" name="Oval 31">
            <a:extLst>
              <a:ext uri="{FF2B5EF4-FFF2-40B4-BE49-F238E27FC236}">
                <a16:creationId xmlns:a16="http://schemas.microsoft.com/office/drawing/2014/main" id="{D447591E-D172-0F46-B5A5-7373DA59DB59}"/>
              </a:ext>
            </a:extLst>
          </p:cNvPr>
          <p:cNvSpPr/>
          <p:nvPr/>
        </p:nvSpPr>
        <p:spPr>
          <a:xfrm>
            <a:off x="8050325" y="3403050"/>
            <a:ext cx="762000" cy="762000"/>
          </a:xfrm>
          <a:prstGeom prst="ellipse">
            <a:avLst/>
          </a:prstGeom>
          <a:solidFill>
            <a:schemeClr val="bg1">
              <a:alpha val="8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7515D8-AAE9-A545-AB09-BAA30E69146D}"/>
              </a:ext>
            </a:extLst>
          </p:cNvPr>
          <p:cNvSpPr/>
          <p:nvPr/>
        </p:nvSpPr>
        <p:spPr>
          <a:xfrm>
            <a:off x="8630875" y="3824027"/>
            <a:ext cx="341024" cy="34102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88E5CF2-79DF-5E4C-86BB-3195A3069F99}"/>
              </a:ext>
            </a:extLst>
          </p:cNvPr>
          <p:cNvSpPr txBox="1"/>
          <p:nvPr/>
        </p:nvSpPr>
        <p:spPr>
          <a:xfrm>
            <a:off x="8644742" y="3753599"/>
            <a:ext cx="318658" cy="461665"/>
          </a:xfrm>
          <a:prstGeom prst="rect">
            <a:avLst/>
          </a:prstGeom>
          <a:noFill/>
        </p:spPr>
        <p:txBody>
          <a:bodyPr wrap="square" rtlCol="0">
            <a:spAutoFit/>
          </a:bodyPr>
          <a:lstStyle/>
          <a:p>
            <a:r>
              <a:rPr lang="en-US" sz="2400">
                <a:solidFill>
                  <a:schemeClr val="bg1"/>
                </a:solidFill>
                <a:latin typeface="+mj-lt"/>
              </a:rPr>
              <a:t>+</a:t>
            </a:r>
          </a:p>
        </p:txBody>
      </p:sp>
      <p:sp>
        <p:nvSpPr>
          <p:cNvPr id="17" name="TextBox 16">
            <a:extLst>
              <a:ext uri="{FF2B5EF4-FFF2-40B4-BE49-F238E27FC236}">
                <a16:creationId xmlns:a16="http://schemas.microsoft.com/office/drawing/2014/main" id="{37E15D9A-967E-FC43-8A6F-7DBF67CBDAFC}"/>
              </a:ext>
            </a:extLst>
          </p:cNvPr>
          <p:cNvSpPr txBox="1"/>
          <p:nvPr/>
        </p:nvSpPr>
        <p:spPr>
          <a:xfrm>
            <a:off x="2885351" y="4384894"/>
            <a:ext cx="1490133" cy="584775"/>
          </a:xfrm>
          <a:prstGeom prst="rect">
            <a:avLst/>
          </a:prstGeom>
          <a:noFill/>
        </p:spPr>
        <p:txBody>
          <a:bodyPr wrap="square" rtlCol="0">
            <a:spAutoFit/>
          </a:bodyPr>
          <a:lstStyle/>
          <a:p>
            <a:pPr algn="ctr"/>
            <a:r>
              <a:rPr lang="en-US" sz="1600" b="1">
                <a:solidFill>
                  <a:schemeClr val="bg1"/>
                </a:solidFill>
                <a:latin typeface="Roboto Light" panose="02000000000000000000" pitchFamily="2" charset="0"/>
                <a:ea typeface="Roboto Light" panose="02000000000000000000" pitchFamily="2" charset="0"/>
              </a:rPr>
              <a:t>More</a:t>
            </a:r>
            <a:br>
              <a:rPr lang="en-US" sz="1600" b="1">
                <a:solidFill>
                  <a:schemeClr val="bg1"/>
                </a:solidFill>
                <a:latin typeface="Roboto Light" panose="02000000000000000000" pitchFamily="2" charset="0"/>
                <a:ea typeface="Roboto Light" panose="02000000000000000000" pitchFamily="2" charset="0"/>
              </a:rPr>
            </a:br>
            <a:r>
              <a:rPr lang="en-US" sz="1600" b="1">
                <a:solidFill>
                  <a:schemeClr val="bg1"/>
                </a:solidFill>
                <a:latin typeface="Roboto Light" panose="02000000000000000000" pitchFamily="2" charset="0"/>
                <a:ea typeface="Roboto Light" panose="02000000000000000000" pitchFamily="2" charset="0"/>
              </a:rPr>
              <a:t>patients</a:t>
            </a:r>
          </a:p>
        </p:txBody>
      </p:sp>
      <p:sp>
        <p:nvSpPr>
          <p:cNvPr id="39" name="TextBox 38">
            <a:extLst>
              <a:ext uri="{FF2B5EF4-FFF2-40B4-BE49-F238E27FC236}">
                <a16:creationId xmlns:a16="http://schemas.microsoft.com/office/drawing/2014/main" id="{1C507FE9-7726-BE4A-BFE6-CBCE6FE554A7}"/>
              </a:ext>
            </a:extLst>
          </p:cNvPr>
          <p:cNvSpPr txBox="1"/>
          <p:nvPr/>
        </p:nvSpPr>
        <p:spPr>
          <a:xfrm>
            <a:off x="4470399" y="4384894"/>
            <a:ext cx="1490133" cy="584775"/>
          </a:xfrm>
          <a:prstGeom prst="rect">
            <a:avLst/>
          </a:prstGeom>
          <a:noFill/>
        </p:spPr>
        <p:txBody>
          <a:bodyPr wrap="square" lIns="91440" tIns="45720" rIns="91440" bIns="45720" rtlCol="0" anchor="t">
            <a:spAutoFit/>
          </a:bodyPr>
          <a:lstStyle/>
          <a:p>
            <a:pPr algn="ctr"/>
            <a:r>
              <a:rPr lang="en-US" sz="1600" b="1">
                <a:solidFill>
                  <a:schemeClr val="bg1"/>
                </a:solidFill>
                <a:latin typeface="Roboto Light"/>
                <a:ea typeface="Roboto Light"/>
              </a:rPr>
              <a:t>More</a:t>
            </a:r>
          </a:p>
          <a:p>
            <a:pPr algn="ctr"/>
            <a:r>
              <a:rPr lang="en-US" sz="1600" b="1">
                <a:solidFill>
                  <a:schemeClr val="bg1"/>
                </a:solidFill>
                <a:latin typeface="Roboto Light"/>
                <a:ea typeface="Roboto Light"/>
              </a:rPr>
              <a:t>specialization</a:t>
            </a:r>
            <a:endParaRPr lang="en-US" sz="1600" b="1">
              <a:solidFill>
                <a:schemeClr val="bg1"/>
              </a:solidFill>
              <a:latin typeface="Roboto Light" panose="02000000000000000000" pitchFamily="2" charset="0"/>
              <a:ea typeface="Roboto Light" panose="02000000000000000000" pitchFamily="2" charset="0"/>
            </a:endParaRPr>
          </a:p>
        </p:txBody>
      </p:sp>
      <p:sp>
        <p:nvSpPr>
          <p:cNvPr id="40" name="TextBox 39">
            <a:extLst>
              <a:ext uri="{FF2B5EF4-FFF2-40B4-BE49-F238E27FC236}">
                <a16:creationId xmlns:a16="http://schemas.microsoft.com/office/drawing/2014/main" id="{95BF6C35-A222-CE4C-AF48-48CA3C6D0788}"/>
              </a:ext>
            </a:extLst>
          </p:cNvPr>
          <p:cNvSpPr txBox="1"/>
          <p:nvPr/>
        </p:nvSpPr>
        <p:spPr>
          <a:xfrm>
            <a:off x="6058232" y="4384894"/>
            <a:ext cx="1653783" cy="584775"/>
          </a:xfrm>
          <a:prstGeom prst="rect">
            <a:avLst/>
          </a:prstGeom>
          <a:noFill/>
        </p:spPr>
        <p:txBody>
          <a:bodyPr wrap="square" rtlCol="0">
            <a:spAutoFit/>
          </a:bodyPr>
          <a:lstStyle/>
          <a:p>
            <a:pPr algn="ctr"/>
            <a:r>
              <a:rPr lang="en-US" sz="1600" b="1">
                <a:solidFill>
                  <a:schemeClr val="bg1"/>
                </a:solidFill>
                <a:latin typeface="Roboto Light" panose="02000000000000000000" pitchFamily="2" charset="0"/>
                <a:ea typeface="Roboto Light" panose="02000000000000000000" pitchFamily="2" charset="0"/>
              </a:rPr>
              <a:t>More documentation</a:t>
            </a:r>
          </a:p>
        </p:txBody>
      </p:sp>
      <p:sp>
        <p:nvSpPr>
          <p:cNvPr id="41" name="TextBox 40">
            <a:extLst>
              <a:ext uri="{FF2B5EF4-FFF2-40B4-BE49-F238E27FC236}">
                <a16:creationId xmlns:a16="http://schemas.microsoft.com/office/drawing/2014/main" id="{9A0E1757-DACB-A84B-A6EF-E291A09A7B11}"/>
              </a:ext>
            </a:extLst>
          </p:cNvPr>
          <p:cNvSpPr txBox="1"/>
          <p:nvPr/>
        </p:nvSpPr>
        <p:spPr>
          <a:xfrm>
            <a:off x="7641499" y="4384894"/>
            <a:ext cx="1583269" cy="584775"/>
          </a:xfrm>
          <a:prstGeom prst="rect">
            <a:avLst/>
          </a:prstGeom>
          <a:noFill/>
        </p:spPr>
        <p:txBody>
          <a:bodyPr wrap="square" rtlCol="0">
            <a:spAutoFit/>
          </a:bodyPr>
          <a:lstStyle/>
          <a:p>
            <a:pPr algn="ctr"/>
            <a:r>
              <a:rPr lang="en-US" sz="1600" b="1">
                <a:solidFill>
                  <a:schemeClr val="bg1"/>
                </a:solidFill>
                <a:latin typeface="Roboto Light" panose="02000000000000000000" pitchFamily="2" charset="0"/>
                <a:ea typeface="Roboto Light" panose="02000000000000000000" pitchFamily="2" charset="0"/>
              </a:rPr>
              <a:t>More</a:t>
            </a:r>
          </a:p>
          <a:p>
            <a:pPr algn="ctr"/>
            <a:r>
              <a:rPr lang="en-US" sz="1600" b="1">
                <a:solidFill>
                  <a:schemeClr val="bg1"/>
                </a:solidFill>
                <a:latin typeface="Roboto Light" panose="02000000000000000000" pitchFamily="2" charset="0"/>
                <a:ea typeface="Roboto Light" panose="02000000000000000000" pitchFamily="2" charset="0"/>
              </a:rPr>
              <a:t>systems</a:t>
            </a:r>
          </a:p>
        </p:txBody>
      </p:sp>
      <p:pic>
        <p:nvPicPr>
          <p:cNvPr id="20" name="Graphic 19">
            <a:extLst>
              <a:ext uri="{FF2B5EF4-FFF2-40B4-BE49-F238E27FC236}">
                <a16:creationId xmlns:a16="http://schemas.microsoft.com/office/drawing/2014/main" id="{58A2057F-8247-274B-99D2-15211282AC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5035" y="3597297"/>
            <a:ext cx="381002" cy="381002"/>
          </a:xfrm>
          <a:prstGeom prst="rect">
            <a:avLst/>
          </a:prstGeom>
        </p:spPr>
      </p:pic>
    </p:spTree>
    <p:extLst>
      <p:ext uri="{BB962C8B-B14F-4D97-AF65-F5344CB8AC3E}">
        <p14:creationId xmlns:p14="http://schemas.microsoft.com/office/powerpoint/2010/main" val="52229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144D62A-5D6E-D44B-9457-04E66F0B58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722" y="524256"/>
            <a:ext cx="9350566" cy="5819914"/>
          </a:xfrm>
          <a:prstGeom prst="rect">
            <a:avLst/>
          </a:prstGeom>
        </p:spPr>
      </p:pic>
      <p:pic>
        <p:nvPicPr>
          <p:cNvPr id="34" name="Picture 33" descr="Shape, arrow&#10;&#10;Description automatically generated">
            <a:extLst>
              <a:ext uri="{FF2B5EF4-FFF2-40B4-BE49-F238E27FC236}">
                <a16:creationId xmlns:a16="http://schemas.microsoft.com/office/drawing/2014/main" id="{955E01C3-24CE-2D4E-8DDD-833D7BB86E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8222"/>
          <a:stretch/>
        </p:blipFill>
        <p:spPr>
          <a:xfrm>
            <a:off x="-92943" y="-12067"/>
            <a:ext cx="5209787" cy="6985416"/>
          </a:xfrm>
          <a:prstGeom prst="rect">
            <a:avLst/>
          </a:prstGeom>
        </p:spPr>
      </p:pic>
      <p:pic>
        <p:nvPicPr>
          <p:cNvPr id="35" name="Picture 34" descr="Shape&#10;&#10;Description automatically generated">
            <a:extLst>
              <a:ext uri="{FF2B5EF4-FFF2-40B4-BE49-F238E27FC236}">
                <a16:creationId xmlns:a16="http://schemas.microsoft.com/office/drawing/2014/main" id="{165A3120-E4C7-9146-AAF0-E9DB3EBAED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43" y="0"/>
            <a:ext cx="12470260" cy="6994188"/>
          </a:xfrm>
          <a:prstGeom prst="rect">
            <a:avLst/>
          </a:prstGeom>
        </p:spPr>
      </p:pic>
      <p:sp>
        <p:nvSpPr>
          <p:cNvPr id="36" name="TextBox 35">
            <a:extLst>
              <a:ext uri="{FF2B5EF4-FFF2-40B4-BE49-F238E27FC236}">
                <a16:creationId xmlns:a16="http://schemas.microsoft.com/office/drawing/2014/main" id="{D963563A-07C4-EA47-944C-17302467168B}"/>
              </a:ext>
            </a:extLst>
          </p:cNvPr>
          <p:cNvSpPr txBox="1"/>
          <p:nvPr/>
        </p:nvSpPr>
        <p:spPr>
          <a:xfrm>
            <a:off x="4157827" y="1192435"/>
            <a:ext cx="6935003" cy="1831271"/>
          </a:xfrm>
          <a:prstGeom prst="rect">
            <a:avLst/>
          </a:prstGeom>
          <a:noFill/>
        </p:spPr>
        <p:txBody>
          <a:bodyPr wrap="square" lIns="91440" tIns="45720" rIns="91440" bIns="45720" rtlCol="0" anchor="t">
            <a:spAutoFit/>
          </a:bodyPr>
          <a:lstStyle/>
          <a:p>
            <a:pPr lvl="0" algn="r">
              <a:defRPr/>
            </a:pPr>
            <a:r>
              <a:rPr lang="en-US" sz="3400" b="1">
                <a:solidFill>
                  <a:srgbClr val="404041"/>
                </a:solidFill>
                <a:latin typeface="Roboto Light" panose="02000000000000000000" pitchFamily="2" charset="0"/>
                <a:ea typeface="Roboto Light" panose="02000000000000000000" pitchFamily="2" charset="0"/>
              </a:rPr>
              <a:t>The Result:</a:t>
            </a:r>
          </a:p>
          <a:p>
            <a:pPr lvl="0" algn="r">
              <a:defRPr/>
            </a:pPr>
            <a:r>
              <a:rPr lang="en-US" sz="3400" b="1">
                <a:solidFill>
                  <a:schemeClr val="accent2"/>
                </a:solidFill>
                <a:latin typeface="Roboto Light" panose="02000000000000000000" pitchFamily="2" charset="0"/>
                <a:ea typeface="Roboto Light" panose="02000000000000000000" pitchFamily="2" charset="0"/>
              </a:rPr>
              <a:t>$18 billion </a:t>
            </a:r>
            <a:r>
              <a:rPr lang="en-US" sz="3400">
                <a:latin typeface="Roboto Light" panose="02000000000000000000" pitchFamily="2" charset="0"/>
                <a:ea typeface="Roboto Light" panose="02000000000000000000" pitchFamily="2" charset="0"/>
              </a:rPr>
              <a:t>lost annually</a:t>
            </a:r>
          </a:p>
          <a:p>
            <a:pPr lvl="0" algn="r">
              <a:spcBef>
                <a:spcPts val="600"/>
              </a:spcBef>
              <a:defRPr/>
            </a:pPr>
            <a:r>
              <a:rPr lang="en-US" sz="2000" b="1">
                <a:latin typeface="Roboto Light" panose="02000000000000000000" pitchFamily="2" charset="0"/>
                <a:ea typeface="Roboto Light" panose="02000000000000000000" pitchFamily="2" charset="0"/>
              </a:rPr>
              <a:t>due to a fragmented view of patients </a:t>
            </a:r>
          </a:p>
          <a:p>
            <a:pPr algn="r">
              <a:defRPr/>
            </a:pPr>
            <a:r>
              <a:rPr lang="en-US" sz="2000" b="1">
                <a:latin typeface="Roboto Light"/>
                <a:ea typeface="Roboto Light"/>
              </a:rPr>
              <a:t>because of increased complexity.</a:t>
            </a:r>
          </a:p>
        </p:txBody>
      </p:sp>
      <p:sp>
        <p:nvSpPr>
          <p:cNvPr id="39" name="TextBox 38">
            <a:extLst>
              <a:ext uri="{FF2B5EF4-FFF2-40B4-BE49-F238E27FC236}">
                <a16:creationId xmlns:a16="http://schemas.microsoft.com/office/drawing/2014/main" id="{B14718A2-CA83-3E47-8E1B-0F1972B549C5}"/>
              </a:ext>
            </a:extLst>
          </p:cNvPr>
          <p:cNvSpPr txBox="1"/>
          <p:nvPr/>
        </p:nvSpPr>
        <p:spPr>
          <a:xfrm>
            <a:off x="4521383" y="4741168"/>
            <a:ext cx="6350683" cy="369332"/>
          </a:xfrm>
          <a:prstGeom prst="rect">
            <a:avLst/>
          </a:prstGeom>
          <a:noFill/>
        </p:spPr>
        <p:txBody>
          <a:bodyPr wrap="square" lIns="91440" tIns="45720" rIns="91440" bIns="45720" rtlCol="0" anchor="t">
            <a:spAutoFit/>
          </a:bodyPr>
          <a:lstStyle/>
          <a:p>
            <a:pPr algn="r">
              <a:spcBef>
                <a:spcPts val="800"/>
              </a:spcBef>
              <a:spcAft>
                <a:spcPts val="600"/>
              </a:spcAft>
              <a:defRPr/>
            </a:pPr>
            <a:r>
              <a:rPr lang="en-US">
                <a:latin typeface="Roboto Light"/>
                <a:ea typeface="Roboto Light"/>
              </a:rPr>
              <a:t>Increasing revenue leakage</a:t>
            </a:r>
            <a:endParaRPr lang="en-US">
              <a:latin typeface="Roboto Light" panose="02000000000000000000" pitchFamily="2" charset="0"/>
              <a:ea typeface="Roboto Light" panose="02000000000000000000" pitchFamily="2" charset="0"/>
            </a:endParaRPr>
          </a:p>
        </p:txBody>
      </p:sp>
      <p:sp>
        <p:nvSpPr>
          <p:cNvPr id="40" name="TextBox 39">
            <a:extLst>
              <a:ext uri="{FF2B5EF4-FFF2-40B4-BE49-F238E27FC236}">
                <a16:creationId xmlns:a16="http://schemas.microsoft.com/office/drawing/2014/main" id="{95130303-E525-2E42-8A6E-4F22D23BE046}"/>
              </a:ext>
            </a:extLst>
          </p:cNvPr>
          <p:cNvSpPr txBox="1"/>
          <p:nvPr/>
        </p:nvSpPr>
        <p:spPr>
          <a:xfrm>
            <a:off x="6342040" y="4192069"/>
            <a:ext cx="4530028" cy="369332"/>
          </a:xfrm>
          <a:prstGeom prst="rect">
            <a:avLst/>
          </a:prstGeom>
          <a:noFill/>
        </p:spPr>
        <p:txBody>
          <a:bodyPr wrap="square" rtlCol="0">
            <a:spAutoFit/>
          </a:bodyPr>
          <a:lstStyle/>
          <a:p>
            <a:pPr lvl="0" algn="r">
              <a:spcBef>
                <a:spcPts val="800"/>
              </a:spcBef>
              <a:spcAft>
                <a:spcPts val="600"/>
              </a:spcAft>
              <a:defRPr/>
            </a:pPr>
            <a:r>
              <a:rPr lang="en-US">
                <a:latin typeface="Roboto Light" panose="02000000000000000000" pitchFamily="2" charset="0"/>
                <a:ea typeface="Roboto Light" panose="02000000000000000000" pitchFamily="2" charset="0"/>
              </a:rPr>
              <a:t>Longer length of stay</a:t>
            </a:r>
          </a:p>
        </p:txBody>
      </p:sp>
      <p:sp>
        <p:nvSpPr>
          <p:cNvPr id="41" name="TextBox 40">
            <a:extLst>
              <a:ext uri="{FF2B5EF4-FFF2-40B4-BE49-F238E27FC236}">
                <a16:creationId xmlns:a16="http://schemas.microsoft.com/office/drawing/2014/main" id="{036263C5-9464-FD4A-8E90-13E6D9CA6294}"/>
              </a:ext>
            </a:extLst>
          </p:cNvPr>
          <p:cNvSpPr txBox="1"/>
          <p:nvPr/>
        </p:nvSpPr>
        <p:spPr>
          <a:xfrm>
            <a:off x="6808437" y="3643120"/>
            <a:ext cx="4023673" cy="369332"/>
          </a:xfrm>
          <a:prstGeom prst="rect">
            <a:avLst/>
          </a:prstGeom>
          <a:noFill/>
        </p:spPr>
        <p:txBody>
          <a:bodyPr wrap="square" rtlCol="0">
            <a:spAutoFit/>
          </a:bodyPr>
          <a:lstStyle/>
          <a:p>
            <a:pPr lvl="0" algn="r">
              <a:spcBef>
                <a:spcPts val="800"/>
              </a:spcBef>
              <a:spcAft>
                <a:spcPts val="600"/>
              </a:spcAft>
              <a:defRPr/>
            </a:pPr>
            <a:r>
              <a:rPr lang="en-US">
                <a:latin typeface="Roboto Light" panose="02000000000000000000" pitchFamily="2" charset="0"/>
                <a:ea typeface="Roboto Light" panose="02000000000000000000" pitchFamily="2" charset="0"/>
              </a:rPr>
              <a:t>Growing readmission rates</a:t>
            </a:r>
          </a:p>
        </p:txBody>
      </p:sp>
      <p:cxnSp>
        <p:nvCxnSpPr>
          <p:cNvPr id="42" name="Straight Connector 41">
            <a:extLst>
              <a:ext uri="{FF2B5EF4-FFF2-40B4-BE49-F238E27FC236}">
                <a16:creationId xmlns:a16="http://schemas.microsoft.com/office/drawing/2014/main" id="{B8D338FD-7AC1-774C-9FE8-42FFFCAEA702}"/>
              </a:ext>
            </a:extLst>
          </p:cNvPr>
          <p:cNvCxnSpPr/>
          <p:nvPr/>
        </p:nvCxnSpPr>
        <p:spPr>
          <a:xfrm>
            <a:off x="10968317" y="3677792"/>
            <a:ext cx="0" cy="32342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78E816E-794D-2D4B-ACC4-922D48ACB406}"/>
              </a:ext>
            </a:extLst>
          </p:cNvPr>
          <p:cNvCxnSpPr/>
          <p:nvPr/>
        </p:nvCxnSpPr>
        <p:spPr>
          <a:xfrm>
            <a:off x="10975578" y="4222251"/>
            <a:ext cx="0" cy="32342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6E288C-94C7-7143-858C-91CCF341DF60}"/>
              </a:ext>
            </a:extLst>
          </p:cNvPr>
          <p:cNvCxnSpPr/>
          <p:nvPr/>
        </p:nvCxnSpPr>
        <p:spPr>
          <a:xfrm>
            <a:off x="10975578" y="4770891"/>
            <a:ext cx="0" cy="32342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B53E47-29F3-624D-B881-C21CDB286083}"/>
              </a:ext>
            </a:extLst>
          </p:cNvPr>
          <p:cNvCxnSpPr>
            <a:cxnSpLocks/>
          </p:cNvCxnSpPr>
          <p:nvPr/>
        </p:nvCxnSpPr>
        <p:spPr>
          <a:xfrm>
            <a:off x="713232" y="301752"/>
            <a:ext cx="5259352" cy="630021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E5D02E-670C-3B49-AC19-099C604CA099}"/>
              </a:ext>
            </a:extLst>
          </p:cNvPr>
          <p:cNvCxnSpPr>
            <a:cxnSpLocks/>
          </p:cNvCxnSpPr>
          <p:nvPr/>
        </p:nvCxnSpPr>
        <p:spPr>
          <a:xfrm>
            <a:off x="-12192" y="2384770"/>
            <a:ext cx="3547872" cy="429463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97A993E-7E7B-394C-9F41-895F6DF6450F}"/>
              </a:ext>
            </a:extLst>
          </p:cNvPr>
          <p:cNvCxnSpPr>
            <a:cxnSpLocks/>
          </p:cNvCxnSpPr>
          <p:nvPr/>
        </p:nvCxnSpPr>
        <p:spPr>
          <a:xfrm flipH="1">
            <a:off x="1747187" y="375920"/>
            <a:ext cx="4034146" cy="622604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3E3AAD1-54BA-DC4D-BD13-D34088EA0BB6}"/>
              </a:ext>
            </a:extLst>
          </p:cNvPr>
          <p:cNvCxnSpPr>
            <a:cxnSpLocks/>
          </p:cNvCxnSpPr>
          <p:nvPr/>
        </p:nvCxnSpPr>
        <p:spPr>
          <a:xfrm flipH="1">
            <a:off x="116856" y="275336"/>
            <a:ext cx="4024738" cy="363159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772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0C2DD4D-BD01-C247-913A-8FCEEA03EDEB}"/>
              </a:ext>
            </a:extLst>
          </p:cNvPr>
          <p:cNvSpPr txBox="1"/>
          <p:nvPr/>
        </p:nvSpPr>
        <p:spPr>
          <a:xfrm>
            <a:off x="353938" y="410900"/>
            <a:ext cx="11484123" cy="1138773"/>
          </a:xfrm>
          <a:prstGeom prst="rect">
            <a:avLst/>
          </a:prstGeom>
          <a:noFill/>
        </p:spPr>
        <p:txBody>
          <a:bodyPr wrap="square" lIns="91440" tIns="45720" rIns="91440" bIns="45720" rtlCol="0" anchor="t">
            <a:spAutoFit/>
          </a:bodyPr>
          <a:lstStyle/>
          <a:p>
            <a:pPr algn="ctr">
              <a:defRPr/>
            </a:pPr>
            <a:r>
              <a:rPr lang="en-US" sz="3400">
                <a:latin typeface="Roboto Light"/>
                <a:ea typeface="Roboto Light"/>
              </a:rPr>
              <a:t>Threats lie not just between visits as patients transition,</a:t>
            </a:r>
            <a:br>
              <a:rPr lang="en-US" sz="3400">
                <a:latin typeface="Roboto Light"/>
                <a:ea typeface="Roboto Light"/>
              </a:rPr>
            </a:br>
            <a:r>
              <a:rPr lang="en-US" sz="3400">
                <a:latin typeface="Roboto Light"/>
                <a:ea typeface="Roboto Light"/>
              </a:rPr>
              <a:t>but also, within and across your network of visits.</a:t>
            </a:r>
            <a:endParaRPr lang="en-US" sz="3400">
              <a:latin typeface="Roboto Light" panose="02000000000000000000" pitchFamily="2" charset="0"/>
              <a:ea typeface="Roboto Light" panose="02000000000000000000" pitchFamily="2" charset="0"/>
            </a:endParaRPr>
          </a:p>
        </p:txBody>
      </p:sp>
      <p:sp>
        <p:nvSpPr>
          <p:cNvPr id="18" name="TextBox 17">
            <a:extLst>
              <a:ext uri="{FF2B5EF4-FFF2-40B4-BE49-F238E27FC236}">
                <a16:creationId xmlns:a16="http://schemas.microsoft.com/office/drawing/2014/main" id="{8D848806-6C48-BD46-A093-82532CBA424E}"/>
              </a:ext>
            </a:extLst>
          </p:cNvPr>
          <p:cNvSpPr txBox="1"/>
          <p:nvPr/>
        </p:nvSpPr>
        <p:spPr>
          <a:xfrm>
            <a:off x="8187388" y="4993540"/>
            <a:ext cx="3175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rPr>
              <a:t>Acuity &amp; </a:t>
            </a:r>
            <a:r>
              <a:rPr lang="en-US" sz="2000" b="1">
                <a:solidFill>
                  <a:srgbClr val="404041"/>
                </a:solidFill>
                <a:latin typeface="Roboto Light" panose="02000000000000000000" pitchFamily="2" charset="0"/>
                <a:ea typeface="Roboto Light" panose="02000000000000000000" pitchFamily="2" charset="0"/>
              </a:rPr>
              <a:t>network</a:t>
            </a:r>
            <a:r>
              <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rPr>
              <a:t> management issues</a:t>
            </a:r>
          </a:p>
        </p:txBody>
      </p:sp>
      <p:sp>
        <p:nvSpPr>
          <p:cNvPr id="19" name="TextBox 18">
            <a:extLst>
              <a:ext uri="{FF2B5EF4-FFF2-40B4-BE49-F238E27FC236}">
                <a16:creationId xmlns:a16="http://schemas.microsoft.com/office/drawing/2014/main" id="{BBC2971D-A938-7840-AB5C-A918E364B2E1}"/>
              </a:ext>
            </a:extLst>
          </p:cNvPr>
          <p:cNvSpPr txBox="1"/>
          <p:nvPr/>
        </p:nvSpPr>
        <p:spPr>
          <a:xfrm>
            <a:off x="4815432" y="5001959"/>
            <a:ext cx="23796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rPr>
              <a:t>Readmissions in first 30 days</a:t>
            </a:r>
          </a:p>
        </p:txBody>
      </p:sp>
      <p:sp>
        <p:nvSpPr>
          <p:cNvPr id="20" name="TextBox 19">
            <a:extLst>
              <a:ext uri="{FF2B5EF4-FFF2-40B4-BE49-F238E27FC236}">
                <a16:creationId xmlns:a16="http://schemas.microsoft.com/office/drawing/2014/main" id="{EEF5287B-AC69-7644-9DDE-C9CCB1E747B8}"/>
              </a:ext>
            </a:extLst>
          </p:cNvPr>
          <p:cNvSpPr txBox="1"/>
          <p:nvPr/>
        </p:nvSpPr>
        <p:spPr>
          <a:xfrm>
            <a:off x="1155331" y="4963025"/>
            <a:ext cx="25917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Failed transitions</a:t>
            </a:r>
            <a:br>
              <a:rPr lang="en-US" sz="2000" b="1">
                <a:solidFill>
                  <a:srgbClr val="404041"/>
                </a:solidFill>
                <a:latin typeface="Roboto Light" panose="02000000000000000000" pitchFamily="2" charset="0"/>
                <a:ea typeface="Roboto Light" panose="02000000000000000000" pitchFamily="2" charset="0"/>
              </a:rPr>
            </a:br>
            <a:r>
              <a:rPr lang="en-US" sz="2000" b="1">
                <a:solidFill>
                  <a:srgbClr val="404041"/>
                </a:solidFill>
                <a:latin typeface="Roboto Light" panose="02000000000000000000" pitchFamily="2" charset="0"/>
                <a:ea typeface="Roboto Light" panose="02000000000000000000" pitchFamily="2" charset="0"/>
              </a:rPr>
              <a:t>in first 72hrs</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grpSp>
        <p:nvGrpSpPr>
          <p:cNvPr id="86" name="Group 85">
            <a:extLst>
              <a:ext uri="{FF2B5EF4-FFF2-40B4-BE49-F238E27FC236}">
                <a16:creationId xmlns:a16="http://schemas.microsoft.com/office/drawing/2014/main" id="{AACBC8DB-BB94-2F4D-B999-D90AF0550D0C}"/>
              </a:ext>
            </a:extLst>
          </p:cNvPr>
          <p:cNvGrpSpPr/>
          <p:nvPr/>
        </p:nvGrpSpPr>
        <p:grpSpPr>
          <a:xfrm>
            <a:off x="4692759" y="2492204"/>
            <a:ext cx="1612090" cy="1612090"/>
            <a:chOff x="4506114" y="2487630"/>
            <a:chExt cx="1777383" cy="1777383"/>
          </a:xfrm>
        </p:grpSpPr>
        <p:sp>
          <p:nvSpPr>
            <p:cNvPr id="84" name="Oval 83">
              <a:extLst>
                <a:ext uri="{FF2B5EF4-FFF2-40B4-BE49-F238E27FC236}">
                  <a16:creationId xmlns:a16="http://schemas.microsoft.com/office/drawing/2014/main" id="{79AEAF37-5C14-A14B-B0E8-61674B39A205}"/>
                </a:ext>
              </a:extLst>
            </p:cNvPr>
            <p:cNvSpPr/>
            <p:nvPr/>
          </p:nvSpPr>
          <p:spPr>
            <a:xfrm>
              <a:off x="4506114" y="2487630"/>
              <a:ext cx="1777383" cy="17773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0524E02-55C5-E047-A4C0-3EA1D897C9F9}"/>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4630726" y="2615952"/>
              <a:ext cx="1544256" cy="1507589"/>
            </a:xfrm>
            <a:prstGeom prst="rect">
              <a:avLst/>
            </a:prstGeom>
          </p:spPr>
        </p:pic>
        <p:sp>
          <p:nvSpPr>
            <p:cNvPr id="27" name="Oval 26">
              <a:extLst>
                <a:ext uri="{FF2B5EF4-FFF2-40B4-BE49-F238E27FC236}">
                  <a16:creationId xmlns:a16="http://schemas.microsoft.com/office/drawing/2014/main" id="{1EA6B679-755D-4848-ACF0-55990A739D47}"/>
                </a:ext>
              </a:extLst>
            </p:cNvPr>
            <p:cNvSpPr/>
            <p:nvPr/>
          </p:nvSpPr>
          <p:spPr>
            <a:xfrm>
              <a:off x="4724926" y="2694285"/>
              <a:ext cx="1334755" cy="1364075"/>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0198DDD0-B47D-464F-A9C4-A99AB605D443}"/>
              </a:ext>
            </a:extLst>
          </p:cNvPr>
          <p:cNvCxnSpPr>
            <a:cxnSpLocks/>
          </p:cNvCxnSpPr>
          <p:nvPr/>
        </p:nvCxnSpPr>
        <p:spPr>
          <a:xfrm>
            <a:off x="4248912" y="1903879"/>
            <a:ext cx="0" cy="3994739"/>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82C4609E-5DB3-8C42-A674-4456258B70A4}"/>
              </a:ext>
            </a:extLst>
          </p:cNvPr>
          <p:cNvSpPr/>
          <p:nvPr/>
        </p:nvSpPr>
        <p:spPr>
          <a:xfrm>
            <a:off x="1739174" y="2862490"/>
            <a:ext cx="1423213" cy="142321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F812A5B-A767-3544-8D45-C12623773028}"/>
              </a:ext>
            </a:extLst>
          </p:cNvPr>
          <p:cNvSpPr/>
          <p:nvPr/>
        </p:nvSpPr>
        <p:spPr>
          <a:xfrm>
            <a:off x="1147548" y="1937178"/>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E5B6B2D-2164-8649-97BC-1CAEBEE86390}"/>
              </a:ext>
            </a:extLst>
          </p:cNvPr>
          <p:cNvCxnSpPr>
            <a:cxnSpLocks/>
            <a:endCxn id="44" idx="1"/>
          </p:cNvCxnSpPr>
          <p:nvPr/>
        </p:nvCxnSpPr>
        <p:spPr>
          <a:xfrm>
            <a:off x="1454769" y="2226259"/>
            <a:ext cx="429703" cy="708322"/>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4796A25D-4B19-D54F-9045-CA66A0970360}"/>
              </a:ext>
            </a:extLst>
          </p:cNvPr>
          <p:cNvGrpSpPr/>
          <p:nvPr/>
        </p:nvGrpSpPr>
        <p:grpSpPr>
          <a:xfrm>
            <a:off x="1822411" y="2945489"/>
            <a:ext cx="1244403" cy="1214856"/>
            <a:chOff x="1885894" y="2962702"/>
            <a:chExt cx="1128552" cy="1101755"/>
          </a:xfrm>
        </p:grpSpPr>
        <p:pic>
          <p:nvPicPr>
            <p:cNvPr id="41" name="Picture 40">
              <a:extLst>
                <a:ext uri="{FF2B5EF4-FFF2-40B4-BE49-F238E27FC236}">
                  <a16:creationId xmlns:a16="http://schemas.microsoft.com/office/drawing/2014/main" id="{F7069646-A9BA-2242-9FDD-78902591EA79}"/>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1885894" y="2962702"/>
              <a:ext cx="1128552" cy="1101755"/>
            </a:xfrm>
            <a:prstGeom prst="rect">
              <a:avLst/>
            </a:prstGeom>
          </p:spPr>
        </p:pic>
        <p:sp>
          <p:nvSpPr>
            <p:cNvPr id="42" name="Oval 41">
              <a:extLst>
                <a:ext uri="{FF2B5EF4-FFF2-40B4-BE49-F238E27FC236}">
                  <a16:creationId xmlns:a16="http://schemas.microsoft.com/office/drawing/2014/main" id="{D3BBD7BB-F412-FF48-A1E1-E0ACE61C4B09}"/>
                </a:ext>
              </a:extLst>
            </p:cNvPr>
            <p:cNvSpPr/>
            <p:nvPr/>
          </p:nvSpPr>
          <p:spPr>
            <a:xfrm>
              <a:off x="1954207" y="3033791"/>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Graphic 42">
            <a:extLst>
              <a:ext uri="{FF2B5EF4-FFF2-40B4-BE49-F238E27FC236}">
                <a16:creationId xmlns:a16="http://schemas.microsoft.com/office/drawing/2014/main" id="{5D4EE679-D4EB-D54F-A95E-6B20A13418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9612" y="2055738"/>
            <a:ext cx="258573" cy="258573"/>
          </a:xfrm>
          <a:prstGeom prst="rect">
            <a:avLst/>
          </a:prstGeom>
        </p:spPr>
      </p:pic>
      <p:sp>
        <p:nvSpPr>
          <p:cNvPr id="44" name="Oval 43">
            <a:extLst>
              <a:ext uri="{FF2B5EF4-FFF2-40B4-BE49-F238E27FC236}">
                <a16:creationId xmlns:a16="http://schemas.microsoft.com/office/drawing/2014/main" id="{20FCC9F6-C11A-E240-9D7A-87BA84AE07B1}"/>
              </a:ext>
            </a:extLst>
          </p:cNvPr>
          <p:cNvSpPr/>
          <p:nvPr/>
        </p:nvSpPr>
        <p:spPr>
          <a:xfrm>
            <a:off x="1817282" y="2867391"/>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a:extLst>
              <a:ext uri="{FF2B5EF4-FFF2-40B4-BE49-F238E27FC236}">
                <a16:creationId xmlns:a16="http://schemas.microsoft.com/office/drawing/2014/main" id="{A54EF159-A1E6-EE4D-B448-C5D88E7186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6077" y="2945488"/>
            <a:ext cx="301211" cy="301211"/>
          </a:xfrm>
          <a:prstGeom prst="rect">
            <a:avLst/>
          </a:prstGeom>
        </p:spPr>
      </p:pic>
      <p:sp>
        <p:nvSpPr>
          <p:cNvPr id="52" name="Oval 51">
            <a:extLst>
              <a:ext uri="{FF2B5EF4-FFF2-40B4-BE49-F238E27FC236}">
                <a16:creationId xmlns:a16="http://schemas.microsoft.com/office/drawing/2014/main" id="{4B3DD820-F30A-F542-81F2-2FE51B611528}"/>
              </a:ext>
            </a:extLst>
          </p:cNvPr>
          <p:cNvSpPr/>
          <p:nvPr/>
        </p:nvSpPr>
        <p:spPr>
          <a:xfrm>
            <a:off x="6894525" y="3075852"/>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a:extLst>
              <a:ext uri="{FF2B5EF4-FFF2-40B4-BE49-F238E27FC236}">
                <a16:creationId xmlns:a16="http://schemas.microsoft.com/office/drawing/2014/main" id="{E63F179C-A52A-664B-B451-81BA9E359B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6817" y="3185111"/>
            <a:ext cx="214218" cy="214218"/>
          </a:xfrm>
          <a:prstGeom prst="rect">
            <a:avLst/>
          </a:prstGeom>
        </p:spPr>
      </p:pic>
      <p:cxnSp>
        <p:nvCxnSpPr>
          <p:cNvPr id="54" name="Straight Connector 53">
            <a:extLst>
              <a:ext uri="{FF2B5EF4-FFF2-40B4-BE49-F238E27FC236}">
                <a16:creationId xmlns:a16="http://schemas.microsoft.com/office/drawing/2014/main" id="{988796AD-B1F6-9F47-B6C3-F0388431766A}"/>
              </a:ext>
            </a:extLst>
          </p:cNvPr>
          <p:cNvCxnSpPr>
            <a:cxnSpLocks/>
            <a:stCxn id="84" idx="6"/>
            <a:endCxn id="52" idx="2"/>
          </p:cNvCxnSpPr>
          <p:nvPr/>
        </p:nvCxnSpPr>
        <p:spPr>
          <a:xfrm>
            <a:off x="6304849" y="3298249"/>
            <a:ext cx="589676" cy="7005"/>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8" name="Graphic 57">
            <a:extLst>
              <a:ext uri="{FF2B5EF4-FFF2-40B4-BE49-F238E27FC236}">
                <a16:creationId xmlns:a16="http://schemas.microsoft.com/office/drawing/2014/main" id="{56B01F74-988B-3E46-BE87-F4D9A2AA3F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80505" y="3001769"/>
            <a:ext cx="250272" cy="250272"/>
          </a:xfrm>
          <a:prstGeom prst="rect">
            <a:avLst/>
          </a:prstGeom>
        </p:spPr>
      </p:pic>
      <p:sp>
        <p:nvSpPr>
          <p:cNvPr id="59" name="Oval 58">
            <a:extLst>
              <a:ext uri="{FF2B5EF4-FFF2-40B4-BE49-F238E27FC236}">
                <a16:creationId xmlns:a16="http://schemas.microsoft.com/office/drawing/2014/main" id="{FC5F92D2-87F0-F84E-802D-27FB67DED475}"/>
              </a:ext>
            </a:extLst>
          </p:cNvPr>
          <p:cNvSpPr/>
          <p:nvPr/>
        </p:nvSpPr>
        <p:spPr>
          <a:xfrm>
            <a:off x="9088913" y="2799732"/>
            <a:ext cx="1297339" cy="1297339"/>
          </a:xfrm>
          <a:prstGeom prst="ellipse">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CE40F1C3-40B1-D041-AD19-67EE68161EDD}"/>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9172530" y="2882511"/>
            <a:ext cx="1128552" cy="1101755"/>
          </a:xfrm>
          <a:prstGeom prst="rect">
            <a:avLst/>
          </a:prstGeom>
        </p:spPr>
      </p:pic>
      <p:sp>
        <p:nvSpPr>
          <p:cNvPr id="61" name="Oval 60">
            <a:extLst>
              <a:ext uri="{FF2B5EF4-FFF2-40B4-BE49-F238E27FC236}">
                <a16:creationId xmlns:a16="http://schemas.microsoft.com/office/drawing/2014/main" id="{5CB6C06F-6545-EE41-9E21-40EAFF4BD522}"/>
              </a:ext>
            </a:extLst>
          </p:cNvPr>
          <p:cNvSpPr/>
          <p:nvPr/>
        </p:nvSpPr>
        <p:spPr>
          <a:xfrm>
            <a:off x="9241619" y="2943806"/>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01C243E7-F876-5645-96C3-5217EC9854DE}"/>
              </a:ext>
            </a:extLst>
          </p:cNvPr>
          <p:cNvCxnSpPr>
            <a:cxnSpLocks/>
          </p:cNvCxnSpPr>
          <p:nvPr/>
        </p:nvCxnSpPr>
        <p:spPr>
          <a:xfrm flipH="1">
            <a:off x="8681296" y="2091965"/>
            <a:ext cx="1056286" cy="1947649"/>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B6D5EE6-9049-484E-8AD9-9D644AD803B0}"/>
              </a:ext>
            </a:extLst>
          </p:cNvPr>
          <p:cNvCxnSpPr>
            <a:cxnSpLocks/>
          </p:cNvCxnSpPr>
          <p:nvPr/>
        </p:nvCxnSpPr>
        <p:spPr>
          <a:xfrm>
            <a:off x="9782388" y="2139592"/>
            <a:ext cx="1030012" cy="1954951"/>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B79B378-1620-BC4F-81E2-83D6588982FC}"/>
              </a:ext>
            </a:extLst>
          </p:cNvPr>
          <p:cNvCxnSpPr>
            <a:cxnSpLocks/>
          </p:cNvCxnSpPr>
          <p:nvPr/>
        </p:nvCxnSpPr>
        <p:spPr>
          <a:xfrm flipH="1">
            <a:off x="8787891" y="4122768"/>
            <a:ext cx="1906607" cy="3795"/>
          </a:xfrm>
          <a:prstGeom prst="line">
            <a:avLst/>
          </a:prstGeom>
          <a:ln w="254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FDE911E6-D394-1B4C-972F-B04CBFF14049}"/>
              </a:ext>
            </a:extLst>
          </p:cNvPr>
          <p:cNvSpPr/>
          <p:nvPr/>
        </p:nvSpPr>
        <p:spPr>
          <a:xfrm>
            <a:off x="9474391" y="190785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F3B415B-87C5-9049-B6C1-F3239F341946}"/>
              </a:ext>
            </a:extLst>
          </p:cNvPr>
          <p:cNvSpPr/>
          <p:nvPr/>
        </p:nvSpPr>
        <p:spPr>
          <a:xfrm>
            <a:off x="8422831" y="383952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CD12666-D7C2-2546-94C5-9844A4F3A727}"/>
              </a:ext>
            </a:extLst>
          </p:cNvPr>
          <p:cNvSpPr/>
          <p:nvPr/>
        </p:nvSpPr>
        <p:spPr>
          <a:xfrm>
            <a:off x="10537381" y="383952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a16="http://schemas.microsoft.com/office/drawing/2014/main" id="{5755BD0C-F689-0F46-AF1A-7C581F9103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1028" y="2022439"/>
            <a:ext cx="258573" cy="258573"/>
          </a:xfrm>
          <a:prstGeom prst="rect">
            <a:avLst/>
          </a:prstGeom>
        </p:spPr>
      </p:pic>
      <p:pic>
        <p:nvPicPr>
          <p:cNvPr id="69" name="Graphic 68">
            <a:extLst>
              <a:ext uri="{FF2B5EF4-FFF2-40B4-BE49-F238E27FC236}">
                <a16:creationId xmlns:a16="http://schemas.microsoft.com/office/drawing/2014/main" id="{59501CC6-35BC-4946-86CC-389E52FA38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39574" y="3946636"/>
            <a:ext cx="283444" cy="283444"/>
          </a:xfrm>
          <a:prstGeom prst="rect">
            <a:avLst/>
          </a:prstGeom>
        </p:spPr>
      </p:pic>
      <p:pic>
        <p:nvPicPr>
          <p:cNvPr id="70" name="Graphic 69">
            <a:extLst>
              <a:ext uri="{FF2B5EF4-FFF2-40B4-BE49-F238E27FC236}">
                <a16:creationId xmlns:a16="http://schemas.microsoft.com/office/drawing/2014/main" id="{03A3E42E-1DF0-BD48-8FC4-A37470828C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64902" y="3979400"/>
            <a:ext cx="263231" cy="263231"/>
          </a:xfrm>
          <a:prstGeom prst="rect">
            <a:avLst/>
          </a:prstGeom>
        </p:spPr>
      </p:pic>
      <p:sp>
        <p:nvSpPr>
          <p:cNvPr id="71" name="Oval 70">
            <a:extLst>
              <a:ext uri="{FF2B5EF4-FFF2-40B4-BE49-F238E27FC236}">
                <a16:creationId xmlns:a16="http://schemas.microsoft.com/office/drawing/2014/main" id="{417CA510-1638-0D4D-88B4-675EDEC6AEAD}"/>
              </a:ext>
            </a:extLst>
          </p:cNvPr>
          <p:cNvSpPr/>
          <p:nvPr/>
        </p:nvSpPr>
        <p:spPr>
          <a:xfrm>
            <a:off x="9601692" y="2480886"/>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898C59D-59C8-E847-8B2E-A0CCDFF41042}"/>
              </a:ext>
            </a:extLst>
          </p:cNvPr>
          <p:cNvSpPr/>
          <p:nvPr/>
        </p:nvSpPr>
        <p:spPr>
          <a:xfrm>
            <a:off x="8894556" y="3724470"/>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D733C35-B268-104D-B6B4-C6BBA9164D39}"/>
              </a:ext>
            </a:extLst>
          </p:cNvPr>
          <p:cNvSpPr/>
          <p:nvPr/>
        </p:nvSpPr>
        <p:spPr>
          <a:xfrm>
            <a:off x="10296636" y="3724470"/>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78">
            <a:extLst>
              <a:ext uri="{FF2B5EF4-FFF2-40B4-BE49-F238E27FC236}">
                <a16:creationId xmlns:a16="http://schemas.microsoft.com/office/drawing/2014/main" id="{CBA0CEAF-D8A6-2443-BE28-C3D6182115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55898" y="2544125"/>
            <a:ext cx="179652" cy="179652"/>
          </a:xfrm>
          <a:prstGeom prst="rect">
            <a:avLst/>
          </a:prstGeom>
        </p:spPr>
      </p:pic>
      <p:pic>
        <p:nvPicPr>
          <p:cNvPr id="80" name="Graphic 79">
            <a:extLst>
              <a:ext uri="{FF2B5EF4-FFF2-40B4-BE49-F238E27FC236}">
                <a16:creationId xmlns:a16="http://schemas.microsoft.com/office/drawing/2014/main" id="{0677396B-3749-BB45-A321-9680F4E317F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45984" y="3782383"/>
            <a:ext cx="179652" cy="179652"/>
          </a:xfrm>
          <a:prstGeom prst="rect">
            <a:avLst/>
          </a:prstGeom>
        </p:spPr>
      </p:pic>
      <p:pic>
        <p:nvPicPr>
          <p:cNvPr id="81" name="Graphic 80">
            <a:extLst>
              <a:ext uri="{FF2B5EF4-FFF2-40B4-BE49-F238E27FC236}">
                <a16:creationId xmlns:a16="http://schemas.microsoft.com/office/drawing/2014/main" id="{205EE26D-7D4A-D84A-9513-2AD5F9161D7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56330" y="3782383"/>
            <a:ext cx="179652" cy="179652"/>
          </a:xfrm>
          <a:prstGeom prst="rect">
            <a:avLst/>
          </a:prstGeom>
        </p:spPr>
      </p:pic>
      <p:cxnSp>
        <p:nvCxnSpPr>
          <p:cNvPr id="50" name="Straight Connector 49">
            <a:extLst>
              <a:ext uri="{FF2B5EF4-FFF2-40B4-BE49-F238E27FC236}">
                <a16:creationId xmlns:a16="http://schemas.microsoft.com/office/drawing/2014/main" id="{9B1252BA-2A79-864F-9477-FDCFC375977E}"/>
              </a:ext>
            </a:extLst>
          </p:cNvPr>
          <p:cNvCxnSpPr>
            <a:cxnSpLocks/>
          </p:cNvCxnSpPr>
          <p:nvPr/>
        </p:nvCxnSpPr>
        <p:spPr>
          <a:xfrm>
            <a:off x="7882128" y="1903879"/>
            <a:ext cx="0" cy="3994739"/>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AD8F22C-85FA-104A-88C1-B52752D1546B}"/>
              </a:ext>
            </a:extLst>
          </p:cNvPr>
          <p:cNvSpPr txBox="1"/>
          <p:nvPr/>
        </p:nvSpPr>
        <p:spPr>
          <a:xfrm>
            <a:off x="1450271" y="4593168"/>
            <a:ext cx="1986661" cy="369332"/>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Between visits</a:t>
            </a:r>
          </a:p>
        </p:txBody>
      </p:sp>
      <p:sp>
        <p:nvSpPr>
          <p:cNvPr id="77" name="TextBox 76">
            <a:extLst>
              <a:ext uri="{FF2B5EF4-FFF2-40B4-BE49-F238E27FC236}">
                <a16:creationId xmlns:a16="http://schemas.microsoft.com/office/drawing/2014/main" id="{14B38BFB-D858-DC4B-AD97-2C1DC979C9BB}"/>
              </a:ext>
            </a:extLst>
          </p:cNvPr>
          <p:cNvSpPr txBox="1"/>
          <p:nvPr/>
        </p:nvSpPr>
        <p:spPr>
          <a:xfrm>
            <a:off x="4996013" y="4593168"/>
            <a:ext cx="1986661" cy="369332"/>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Within visits</a:t>
            </a:r>
          </a:p>
        </p:txBody>
      </p:sp>
      <p:sp>
        <p:nvSpPr>
          <p:cNvPr id="82" name="TextBox 81">
            <a:extLst>
              <a:ext uri="{FF2B5EF4-FFF2-40B4-BE49-F238E27FC236}">
                <a16:creationId xmlns:a16="http://schemas.microsoft.com/office/drawing/2014/main" id="{353EC04B-1249-0246-8DEA-F6F8AF97403A}"/>
              </a:ext>
            </a:extLst>
          </p:cNvPr>
          <p:cNvSpPr txBox="1"/>
          <p:nvPr/>
        </p:nvSpPr>
        <p:spPr>
          <a:xfrm>
            <a:off x="8756605" y="4593168"/>
            <a:ext cx="1986661" cy="369332"/>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Across visits</a:t>
            </a:r>
          </a:p>
        </p:txBody>
      </p:sp>
    </p:spTree>
    <p:extLst>
      <p:ext uri="{BB962C8B-B14F-4D97-AF65-F5344CB8AC3E}">
        <p14:creationId xmlns:p14="http://schemas.microsoft.com/office/powerpoint/2010/main" val="2271498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D4A59A-400D-5B45-92B4-A3CE17797F43}"/>
              </a:ext>
            </a:extLst>
          </p:cNvPr>
          <p:cNvSpPr/>
          <p:nvPr/>
        </p:nvSpPr>
        <p:spPr>
          <a:xfrm>
            <a:off x="6929052" y="1298955"/>
            <a:ext cx="4653347" cy="4797045"/>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entagon 2">
            <a:extLst>
              <a:ext uri="{FF2B5EF4-FFF2-40B4-BE49-F238E27FC236}">
                <a16:creationId xmlns:a16="http://schemas.microsoft.com/office/drawing/2014/main" id="{4EAA9FED-781E-9E45-984C-2CD8297A4E34}"/>
              </a:ext>
            </a:extLst>
          </p:cNvPr>
          <p:cNvSpPr/>
          <p:nvPr/>
        </p:nvSpPr>
        <p:spPr>
          <a:xfrm>
            <a:off x="606553" y="1256283"/>
            <a:ext cx="2362201" cy="944025"/>
          </a:xfrm>
          <a:prstGeom prst="homePlate">
            <a:avLst>
              <a:gd name="adj" fmla="val 34502"/>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BCD0613F-6781-4C4A-BA7A-24D305F481E3}"/>
              </a:ext>
            </a:extLst>
          </p:cNvPr>
          <p:cNvSpPr/>
          <p:nvPr/>
        </p:nvSpPr>
        <p:spPr>
          <a:xfrm>
            <a:off x="606553" y="2283572"/>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a:extLst>
              <a:ext uri="{FF2B5EF4-FFF2-40B4-BE49-F238E27FC236}">
                <a16:creationId xmlns:a16="http://schemas.microsoft.com/office/drawing/2014/main" id="{41DF7B1F-4095-6B47-AB1A-E7D8E37B77C3}"/>
              </a:ext>
            </a:extLst>
          </p:cNvPr>
          <p:cNvSpPr/>
          <p:nvPr/>
        </p:nvSpPr>
        <p:spPr>
          <a:xfrm>
            <a:off x="606553" y="3310861"/>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74D6DD66-FB01-3D4D-85A4-586A4129D018}"/>
              </a:ext>
            </a:extLst>
          </p:cNvPr>
          <p:cNvSpPr/>
          <p:nvPr/>
        </p:nvSpPr>
        <p:spPr>
          <a:xfrm>
            <a:off x="606553" y="4338150"/>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5295392C-42BC-FD42-B631-04AB4CBBA4EC}"/>
              </a:ext>
            </a:extLst>
          </p:cNvPr>
          <p:cNvSpPr/>
          <p:nvPr/>
        </p:nvSpPr>
        <p:spPr>
          <a:xfrm>
            <a:off x="606553" y="5354150"/>
            <a:ext cx="2362201" cy="944025"/>
          </a:xfrm>
          <a:prstGeom prst="homePlate">
            <a:avLst>
              <a:gd name="adj" fmla="val 33211"/>
            </a:avLst>
          </a:prstGeom>
          <a:gradFill flip="none" rotWithShape="1">
            <a:gsLst>
              <a:gs pos="0">
                <a:schemeClr val="accent1"/>
              </a:gs>
              <a:gs pos="51000">
                <a:srgbClr val="57AB6F"/>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689D83-7BB8-F740-A25F-477906C8595A}"/>
              </a:ext>
            </a:extLst>
          </p:cNvPr>
          <p:cNvSpPr txBox="1"/>
          <p:nvPr/>
        </p:nvSpPr>
        <p:spPr>
          <a:xfrm>
            <a:off x="3121155" y="1312796"/>
            <a:ext cx="3251577" cy="830997"/>
          </a:xfrm>
          <a:prstGeom prst="rect">
            <a:avLst/>
          </a:prstGeom>
          <a:noFill/>
        </p:spPr>
        <p:txBody>
          <a:bodyPr wrap="square" rtlCol="0">
            <a:spAutoFit/>
          </a:bodyPr>
          <a:lstStyle/>
          <a:p>
            <a:pPr lvl="0">
              <a:defRPr/>
            </a:pPr>
            <a:r>
              <a:rPr lang="en-US" sz="1600" b="1">
                <a:latin typeface="Roboto Light" panose="02000000000000000000" pitchFamily="2" charset="0"/>
                <a:ea typeface="Roboto Light" panose="02000000000000000000" pitchFamily="2" charset="0"/>
              </a:rPr>
              <a:t>SNFs in the </a:t>
            </a:r>
            <a:r>
              <a:rPr lang="en-US" sz="1600" b="1">
                <a:highlight>
                  <a:srgbClr val="F3F3F6"/>
                </a:highlight>
                <a:latin typeface="Roboto Light" panose="02000000000000000000" pitchFamily="2" charset="0"/>
                <a:ea typeface="Roboto Light" panose="02000000000000000000" pitchFamily="2" charset="0"/>
              </a:rPr>
              <a:t>&lt;customer name&gt; </a:t>
            </a:r>
            <a:r>
              <a:rPr lang="en-US" sz="1600" b="1">
                <a:latin typeface="Roboto Light" panose="02000000000000000000" pitchFamily="2" charset="0"/>
                <a:ea typeface="Roboto Light" panose="02000000000000000000" pitchFamily="2" charset="0"/>
              </a:rPr>
              <a:t>referral network use </a:t>
            </a:r>
            <a:r>
              <a:rPr lang="en-US" sz="1600" b="1" err="1">
                <a:latin typeface="Roboto Light" panose="02000000000000000000" pitchFamily="2" charset="0"/>
                <a:ea typeface="Roboto Light" panose="02000000000000000000" pitchFamily="2" charset="0"/>
              </a:rPr>
              <a:t>PointClickCare</a:t>
            </a:r>
            <a:endParaRPr lang="en-US" sz="1600" b="1">
              <a:latin typeface="Roboto Light" panose="02000000000000000000" pitchFamily="2" charset="0"/>
              <a:ea typeface="Roboto Light" panose="02000000000000000000" pitchFamily="2" charset="0"/>
            </a:endParaRPr>
          </a:p>
        </p:txBody>
      </p:sp>
      <p:sp>
        <p:nvSpPr>
          <p:cNvPr id="9" name="TextBox 8">
            <a:extLst>
              <a:ext uri="{FF2B5EF4-FFF2-40B4-BE49-F238E27FC236}">
                <a16:creationId xmlns:a16="http://schemas.microsoft.com/office/drawing/2014/main" id="{E98A10AA-B00F-3F43-A1F1-CA5BF14CECD9}"/>
              </a:ext>
            </a:extLst>
          </p:cNvPr>
          <p:cNvSpPr txBox="1"/>
          <p:nvPr/>
        </p:nvSpPr>
        <p:spPr>
          <a:xfrm>
            <a:off x="3121154" y="2348799"/>
            <a:ext cx="3251577" cy="830997"/>
          </a:xfrm>
          <a:prstGeom prst="rect">
            <a:avLst/>
          </a:prstGeom>
          <a:noFill/>
        </p:spPr>
        <p:txBody>
          <a:bodyPr wrap="square" rtlCol="0">
            <a:spAutoFit/>
          </a:bodyPr>
          <a:lstStyle/>
          <a:p>
            <a:pPr lvl="0">
              <a:defRPr/>
            </a:pPr>
            <a:r>
              <a:rPr lang="en-US" sz="1600" b="1">
                <a:highlight>
                  <a:srgbClr val="F3F3F6"/>
                </a:highlight>
                <a:latin typeface="Roboto Light" panose="02000000000000000000" pitchFamily="2" charset="0"/>
                <a:ea typeface="Roboto Light" panose="02000000000000000000" pitchFamily="2" charset="0"/>
              </a:rPr>
              <a:t>&lt;customer name&gt;</a:t>
            </a:r>
            <a:r>
              <a:rPr lang="en-US" sz="1600" b="1">
                <a:latin typeface="Roboto Light" panose="02000000000000000000" pitchFamily="2" charset="0"/>
                <a:ea typeface="Roboto Light" panose="02000000000000000000" pitchFamily="2" charset="0"/>
              </a:rPr>
              <a:t> Med A referrals to SNFs go to </a:t>
            </a:r>
            <a:r>
              <a:rPr lang="en-US" sz="1600" b="1" err="1">
                <a:latin typeface="Roboto Light" panose="02000000000000000000" pitchFamily="2" charset="0"/>
                <a:ea typeface="Roboto Light" panose="02000000000000000000" pitchFamily="2" charset="0"/>
              </a:rPr>
              <a:t>PointClickCare</a:t>
            </a:r>
            <a:r>
              <a:rPr lang="en-US" sz="1600" b="1">
                <a:latin typeface="Roboto Light" panose="02000000000000000000" pitchFamily="2" charset="0"/>
                <a:ea typeface="Roboto Light" panose="02000000000000000000" pitchFamily="2" charset="0"/>
              </a:rPr>
              <a:t> facilities </a:t>
            </a:r>
          </a:p>
        </p:txBody>
      </p:sp>
      <p:sp>
        <p:nvSpPr>
          <p:cNvPr id="10" name="TextBox 9">
            <a:extLst>
              <a:ext uri="{FF2B5EF4-FFF2-40B4-BE49-F238E27FC236}">
                <a16:creationId xmlns:a16="http://schemas.microsoft.com/office/drawing/2014/main" id="{4B550499-4457-CA47-9711-DED869B79670}"/>
              </a:ext>
            </a:extLst>
          </p:cNvPr>
          <p:cNvSpPr txBox="1"/>
          <p:nvPr/>
        </p:nvSpPr>
        <p:spPr>
          <a:xfrm>
            <a:off x="3131093" y="3478495"/>
            <a:ext cx="3251577" cy="584775"/>
          </a:xfrm>
          <a:prstGeom prst="rect">
            <a:avLst/>
          </a:prstGeom>
          <a:noFill/>
        </p:spPr>
        <p:txBody>
          <a:bodyPr wrap="square" rtlCol="0">
            <a:spAutoFit/>
          </a:bodyPr>
          <a:lstStyle/>
          <a:p>
            <a:pPr lvl="0">
              <a:defRPr/>
            </a:pPr>
            <a:r>
              <a:rPr lang="en-US" sz="1600" b="1">
                <a:latin typeface="Roboto Light" panose="02000000000000000000" pitchFamily="2" charset="0"/>
                <a:ea typeface="Roboto Light" panose="02000000000000000000" pitchFamily="2" charset="0"/>
              </a:rPr>
              <a:t>Revenue lost to network</a:t>
            </a:r>
            <a:br>
              <a:rPr lang="en-US" sz="1600" b="1">
                <a:latin typeface="Roboto Light" panose="02000000000000000000" pitchFamily="2" charset="0"/>
                <a:ea typeface="Roboto Light" panose="02000000000000000000" pitchFamily="2" charset="0"/>
              </a:rPr>
            </a:br>
            <a:r>
              <a:rPr lang="en-US" sz="1600" b="1">
                <a:latin typeface="Roboto Light" panose="02000000000000000000" pitchFamily="2" charset="0"/>
                <a:ea typeface="Roboto Light" panose="02000000000000000000" pitchFamily="2" charset="0"/>
              </a:rPr>
              <a:t>leakage each year</a:t>
            </a:r>
          </a:p>
        </p:txBody>
      </p:sp>
      <p:sp>
        <p:nvSpPr>
          <p:cNvPr id="11" name="TextBox 10">
            <a:extLst>
              <a:ext uri="{FF2B5EF4-FFF2-40B4-BE49-F238E27FC236}">
                <a16:creationId xmlns:a16="http://schemas.microsoft.com/office/drawing/2014/main" id="{A3E10CE6-7979-F94E-90A8-1268BFEAC65A}"/>
              </a:ext>
            </a:extLst>
          </p:cNvPr>
          <p:cNvSpPr txBox="1"/>
          <p:nvPr/>
        </p:nvSpPr>
        <p:spPr>
          <a:xfrm>
            <a:off x="3131093" y="4536265"/>
            <a:ext cx="3251577" cy="584775"/>
          </a:xfrm>
          <a:prstGeom prst="rect">
            <a:avLst/>
          </a:prstGeom>
          <a:noFill/>
        </p:spPr>
        <p:txBody>
          <a:bodyPr wrap="square" rtlCol="0">
            <a:spAutoFit/>
          </a:bodyPr>
          <a:lstStyle/>
          <a:p>
            <a:pPr lvl="0">
              <a:defRPr/>
            </a:pPr>
            <a:r>
              <a:rPr lang="en-US" sz="1600" b="1">
                <a:highlight>
                  <a:srgbClr val="F3F3F6"/>
                </a:highlight>
                <a:latin typeface="Roboto Light" panose="02000000000000000000" pitchFamily="2" charset="0"/>
                <a:ea typeface="Roboto Light" panose="02000000000000000000" pitchFamily="2" charset="0"/>
              </a:rPr>
              <a:t>&lt;customer name&gt; </a:t>
            </a:r>
            <a:r>
              <a:rPr lang="en-US" sz="1600" b="1">
                <a:latin typeface="Roboto Light" panose="02000000000000000000" pitchFamily="2" charset="0"/>
                <a:ea typeface="Roboto Light" panose="02000000000000000000" pitchFamily="2" charset="0"/>
              </a:rPr>
              <a:t>readmission rate</a:t>
            </a:r>
          </a:p>
        </p:txBody>
      </p:sp>
      <p:sp>
        <p:nvSpPr>
          <p:cNvPr id="12" name="TextBox 11">
            <a:extLst>
              <a:ext uri="{FF2B5EF4-FFF2-40B4-BE49-F238E27FC236}">
                <a16:creationId xmlns:a16="http://schemas.microsoft.com/office/drawing/2014/main" id="{9975BDEE-9F39-034A-BFAE-FF6356C02FAC}"/>
              </a:ext>
            </a:extLst>
          </p:cNvPr>
          <p:cNvSpPr txBox="1"/>
          <p:nvPr/>
        </p:nvSpPr>
        <p:spPr>
          <a:xfrm>
            <a:off x="3131093" y="5533774"/>
            <a:ext cx="3251577" cy="584775"/>
          </a:xfrm>
          <a:prstGeom prst="rect">
            <a:avLst/>
          </a:prstGeom>
          <a:noFill/>
        </p:spPr>
        <p:txBody>
          <a:bodyPr wrap="square" rtlCol="0">
            <a:spAutoFit/>
          </a:bodyPr>
          <a:lstStyle/>
          <a:p>
            <a:pPr lvl="0">
              <a:defRPr/>
            </a:pPr>
            <a:r>
              <a:rPr lang="en-US" sz="1600" b="1">
                <a:highlight>
                  <a:srgbClr val="F3F3F6"/>
                </a:highlight>
                <a:latin typeface="Roboto Light" panose="02000000000000000000" pitchFamily="2" charset="0"/>
                <a:ea typeface="Roboto Light" panose="02000000000000000000" pitchFamily="2" charset="0"/>
              </a:rPr>
              <a:t>&lt;customer name&gt; </a:t>
            </a:r>
            <a:r>
              <a:rPr lang="en-US" sz="1600" b="1">
                <a:latin typeface="Roboto Light" panose="02000000000000000000" pitchFamily="2" charset="0"/>
                <a:ea typeface="Roboto Light" panose="02000000000000000000" pitchFamily="2" charset="0"/>
              </a:rPr>
              <a:t>readmission penalty per patient life</a:t>
            </a:r>
          </a:p>
        </p:txBody>
      </p:sp>
      <p:sp>
        <p:nvSpPr>
          <p:cNvPr id="13" name="TextBox 12">
            <a:extLst>
              <a:ext uri="{FF2B5EF4-FFF2-40B4-BE49-F238E27FC236}">
                <a16:creationId xmlns:a16="http://schemas.microsoft.com/office/drawing/2014/main" id="{59FDF4B8-8FA2-2545-A3DB-86AF0CBDC2BA}"/>
              </a:ext>
            </a:extLst>
          </p:cNvPr>
          <p:cNvSpPr txBox="1"/>
          <p:nvPr/>
        </p:nvSpPr>
        <p:spPr>
          <a:xfrm>
            <a:off x="981325" y="1405128"/>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14" name="TextBox 13">
            <a:extLst>
              <a:ext uri="{FF2B5EF4-FFF2-40B4-BE49-F238E27FC236}">
                <a16:creationId xmlns:a16="http://schemas.microsoft.com/office/drawing/2014/main" id="{E6CADCE5-758F-C146-9B9F-72BD716377D0}"/>
              </a:ext>
            </a:extLst>
          </p:cNvPr>
          <p:cNvSpPr txBox="1"/>
          <p:nvPr/>
        </p:nvSpPr>
        <p:spPr>
          <a:xfrm>
            <a:off x="981325" y="2432416"/>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15" name="TextBox 14">
            <a:extLst>
              <a:ext uri="{FF2B5EF4-FFF2-40B4-BE49-F238E27FC236}">
                <a16:creationId xmlns:a16="http://schemas.microsoft.com/office/drawing/2014/main" id="{2C492E47-8B6B-834C-BFD0-9ECBD725B8EC}"/>
              </a:ext>
            </a:extLst>
          </p:cNvPr>
          <p:cNvSpPr txBox="1"/>
          <p:nvPr/>
        </p:nvSpPr>
        <p:spPr>
          <a:xfrm>
            <a:off x="981325" y="3470994"/>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16" name="TextBox 15">
            <a:extLst>
              <a:ext uri="{FF2B5EF4-FFF2-40B4-BE49-F238E27FC236}">
                <a16:creationId xmlns:a16="http://schemas.microsoft.com/office/drawing/2014/main" id="{64E80BA4-231E-0947-B032-5A1FE519083E}"/>
              </a:ext>
            </a:extLst>
          </p:cNvPr>
          <p:cNvSpPr txBox="1"/>
          <p:nvPr/>
        </p:nvSpPr>
        <p:spPr>
          <a:xfrm>
            <a:off x="981325" y="4475705"/>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17" name="TextBox 16">
            <a:extLst>
              <a:ext uri="{FF2B5EF4-FFF2-40B4-BE49-F238E27FC236}">
                <a16:creationId xmlns:a16="http://schemas.microsoft.com/office/drawing/2014/main" id="{373373F1-9DD9-684A-BE9E-82ECA7AB65B5}"/>
              </a:ext>
            </a:extLst>
          </p:cNvPr>
          <p:cNvSpPr txBox="1"/>
          <p:nvPr/>
        </p:nvSpPr>
        <p:spPr>
          <a:xfrm>
            <a:off x="981325" y="5502994"/>
            <a:ext cx="1530229" cy="646331"/>
          </a:xfrm>
          <a:prstGeom prst="rect">
            <a:avLst/>
          </a:prstGeom>
          <a:noFill/>
        </p:spPr>
        <p:txBody>
          <a:bodyPr wrap="square" rtlCol="0">
            <a:spAutoFit/>
          </a:bodyPr>
          <a:lstStyle/>
          <a:p>
            <a:pPr lvl="0" algn="r">
              <a:defRPr/>
            </a:pPr>
            <a:r>
              <a:rPr lang="en-US" sz="3600">
                <a:solidFill>
                  <a:schemeClr val="bg1"/>
                </a:solidFill>
                <a:latin typeface="Roboto Light" panose="02000000000000000000" pitchFamily="2" charset="0"/>
                <a:ea typeface="Roboto Light" panose="02000000000000000000" pitchFamily="2" charset="0"/>
              </a:rPr>
              <a:t>$XX</a:t>
            </a:r>
          </a:p>
        </p:txBody>
      </p:sp>
      <p:sp>
        <p:nvSpPr>
          <p:cNvPr id="19" name="TextBox 18">
            <a:extLst>
              <a:ext uri="{FF2B5EF4-FFF2-40B4-BE49-F238E27FC236}">
                <a16:creationId xmlns:a16="http://schemas.microsoft.com/office/drawing/2014/main" id="{51F64DA7-9385-F24A-9EC8-F6BD2B4168BF}"/>
              </a:ext>
            </a:extLst>
          </p:cNvPr>
          <p:cNvSpPr txBox="1"/>
          <p:nvPr/>
        </p:nvSpPr>
        <p:spPr>
          <a:xfrm>
            <a:off x="7647709" y="2319180"/>
            <a:ext cx="3589212" cy="3247043"/>
          </a:xfrm>
          <a:prstGeom prst="rect">
            <a:avLst/>
          </a:prstGeom>
          <a:noFill/>
        </p:spPr>
        <p:txBody>
          <a:bodyPr wrap="square" rtlCol="0">
            <a:spAutoFit/>
          </a:bodyPr>
          <a:lstStyle/>
          <a:p>
            <a:pPr>
              <a:spcBef>
                <a:spcPts val="1800"/>
              </a:spcBef>
              <a:defRPr/>
            </a:pPr>
            <a:r>
              <a:rPr lang="en-US" sz="1600" b="1">
                <a:solidFill>
                  <a:srgbClr val="404041"/>
                </a:solidFill>
                <a:latin typeface="Roboto Light" panose="02000000000000000000" pitchFamily="2" charset="0"/>
                <a:ea typeface="Roboto Light" panose="02000000000000000000" pitchFamily="2" charset="0"/>
              </a:rPr>
              <a:t>Drive improvement in readmission and network leakage rates</a:t>
            </a:r>
          </a:p>
          <a:p>
            <a:pPr>
              <a:spcBef>
                <a:spcPts val="1800"/>
              </a:spcBef>
              <a:defRPr/>
            </a:pPr>
            <a:r>
              <a:rPr lang="en-US" sz="1600" b="1">
                <a:solidFill>
                  <a:srgbClr val="404041"/>
                </a:solidFill>
                <a:latin typeface="Roboto Light" panose="02000000000000000000" pitchFamily="2" charset="0"/>
                <a:ea typeface="Roboto Light" panose="02000000000000000000" pitchFamily="2" charset="0"/>
              </a:rPr>
              <a:t>Medication reconciliation capabilities from acute to SNF and SNF to acute</a:t>
            </a:r>
          </a:p>
          <a:p>
            <a:pPr lvl="0">
              <a:spcBef>
                <a:spcPts val="1800"/>
              </a:spcBef>
              <a:defRPr/>
            </a:pPr>
            <a:r>
              <a:rPr lang="en-US" sz="1600" b="1">
                <a:solidFill>
                  <a:srgbClr val="404041"/>
                </a:solidFill>
                <a:latin typeface="Roboto Light" panose="02000000000000000000" pitchFamily="2" charset="0"/>
                <a:ea typeface="Roboto Light" panose="02000000000000000000" pitchFamily="2" charset="0"/>
              </a:rPr>
              <a:t>Reporting, metrics and analysis of post-acute partner network</a:t>
            </a:r>
          </a:p>
          <a:p>
            <a:pPr lvl="0">
              <a:spcBef>
                <a:spcPts val="1800"/>
              </a:spcBef>
              <a:defRPr/>
            </a:pPr>
            <a:r>
              <a:rPr lang="en-US" sz="1600" b="1">
                <a:solidFill>
                  <a:srgbClr val="404041"/>
                </a:solidFill>
                <a:latin typeface="Roboto Light" panose="02000000000000000000" pitchFamily="2" charset="0"/>
                <a:ea typeface="Roboto Light" panose="02000000000000000000" pitchFamily="2" charset="0"/>
              </a:rPr>
              <a:t>Active monitoring and alerting of key patients while in the post acute community</a:t>
            </a:r>
          </a:p>
        </p:txBody>
      </p:sp>
      <p:cxnSp>
        <p:nvCxnSpPr>
          <p:cNvPr id="20" name="Straight Connector 19">
            <a:extLst>
              <a:ext uri="{FF2B5EF4-FFF2-40B4-BE49-F238E27FC236}">
                <a16:creationId xmlns:a16="http://schemas.microsoft.com/office/drawing/2014/main" id="{E6A4A49C-4236-D84D-9E72-BC28C54DD116}"/>
              </a:ext>
            </a:extLst>
          </p:cNvPr>
          <p:cNvCxnSpPr/>
          <p:nvPr/>
        </p:nvCxnSpPr>
        <p:spPr>
          <a:xfrm>
            <a:off x="7441037" y="2425345"/>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1E17D6-9473-4747-BA71-7E4705F022DA}"/>
              </a:ext>
            </a:extLst>
          </p:cNvPr>
          <p:cNvCxnSpPr/>
          <p:nvPr/>
        </p:nvCxnSpPr>
        <p:spPr>
          <a:xfrm>
            <a:off x="7441037" y="3136543"/>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5728E9-171C-A847-A084-01D98B9B6FC9}"/>
              </a:ext>
            </a:extLst>
          </p:cNvPr>
          <p:cNvCxnSpPr/>
          <p:nvPr/>
        </p:nvCxnSpPr>
        <p:spPr>
          <a:xfrm>
            <a:off x="7441037" y="3847413"/>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171769-D39B-F240-81A8-F2EF5679B6B2}"/>
              </a:ext>
            </a:extLst>
          </p:cNvPr>
          <p:cNvCxnSpPr/>
          <p:nvPr/>
        </p:nvCxnSpPr>
        <p:spPr>
          <a:xfrm>
            <a:off x="7441037" y="4566657"/>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329214C-86BF-0442-94B7-822A4C919CE1}"/>
              </a:ext>
            </a:extLst>
          </p:cNvPr>
          <p:cNvSpPr txBox="1"/>
          <p:nvPr/>
        </p:nvSpPr>
        <p:spPr>
          <a:xfrm>
            <a:off x="533400" y="463135"/>
            <a:ext cx="10923572" cy="615553"/>
          </a:xfrm>
          <a:prstGeom prst="rect">
            <a:avLst/>
          </a:prstGeom>
          <a:noFill/>
        </p:spPr>
        <p:txBody>
          <a:bodyPr wrap="square" rtlCol="0">
            <a:spAutoFit/>
          </a:bodyPr>
          <a:lstStyle/>
          <a:p>
            <a:pPr lvl="0">
              <a:defRPr/>
            </a:pPr>
            <a:r>
              <a:rPr lang="en-US" sz="3400">
                <a:latin typeface="Roboto Light" panose="02000000000000000000" pitchFamily="2" charset="0"/>
                <a:ea typeface="Roboto Light" panose="02000000000000000000" pitchFamily="2" charset="0"/>
              </a:rPr>
              <a:t>Your network at a glance.</a:t>
            </a:r>
          </a:p>
        </p:txBody>
      </p:sp>
      <p:sp>
        <p:nvSpPr>
          <p:cNvPr id="25" name="Rectangle 24">
            <a:extLst>
              <a:ext uri="{FF2B5EF4-FFF2-40B4-BE49-F238E27FC236}">
                <a16:creationId xmlns:a16="http://schemas.microsoft.com/office/drawing/2014/main" id="{7E1A6E3B-59C6-D94B-9AFC-D92886D79EF0}"/>
              </a:ext>
            </a:extLst>
          </p:cNvPr>
          <p:cNvSpPr/>
          <p:nvPr/>
        </p:nvSpPr>
        <p:spPr>
          <a:xfrm>
            <a:off x="6929052" y="1298955"/>
            <a:ext cx="4653347" cy="871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5AA1790-1813-C243-96A2-309F2CB2833D}"/>
              </a:ext>
            </a:extLst>
          </p:cNvPr>
          <p:cNvSpPr txBox="1"/>
          <p:nvPr/>
        </p:nvSpPr>
        <p:spPr>
          <a:xfrm>
            <a:off x="7274525" y="1552119"/>
            <a:ext cx="3962400" cy="584775"/>
          </a:xfrm>
          <a:prstGeom prst="rect">
            <a:avLst/>
          </a:prstGeom>
          <a:noFill/>
        </p:spPr>
        <p:txBody>
          <a:bodyPr wrap="square" rtlCol="0">
            <a:spAutoFit/>
          </a:bodyPr>
          <a:lstStyle/>
          <a:p>
            <a:pPr lvl="0">
              <a:defRPr/>
            </a:pPr>
            <a:r>
              <a:rPr lang="en-US" sz="2000">
                <a:solidFill>
                  <a:srgbClr val="404041"/>
                </a:solidFill>
                <a:latin typeface="Roboto" panose="02000000000000000000" pitchFamily="2" charset="0"/>
                <a:ea typeface="Roboto" panose="02000000000000000000" pitchFamily="2" charset="0"/>
              </a:rPr>
              <a:t>Opportunities and Priorities</a:t>
            </a:r>
          </a:p>
          <a:p>
            <a:pPr lvl="0">
              <a:defRPr/>
            </a:pPr>
            <a:r>
              <a:rPr lang="en-US" sz="1100">
                <a:solidFill>
                  <a:srgbClr val="FF0000"/>
                </a:solidFill>
                <a:latin typeface="Roboto" panose="02000000000000000000" pitchFamily="2" charset="0"/>
                <a:ea typeface="Roboto" panose="02000000000000000000" pitchFamily="2" charset="0"/>
              </a:rPr>
              <a:t>Should be updated for Account</a:t>
            </a:r>
          </a:p>
        </p:txBody>
      </p:sp>
    </p:spTree>
    <p:extLst>
      <p:ext uri="{BB962C8B-B14F-4D97-AF65-F5344CB8AC3E}">
        <p14:creationId xmlns:p14="http://schemas.microsoft.com/office/powerpoint/2010/main" val="294353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2EAB751-F154-294C-90C8-4AA49B076E00}"/>
              </a:ext>
            </a:extLst>
          </p:cNvPr>
          <p:cNvSpPr txBox="1"/>
          <p:nvPr/>
        </p:nvSpPr>
        <p:spPr>
          <a:xfrm>
            <a:off x="633736" y="503237"/>
            <a:ext cx="10923572" cy="615553"/>
          </a:xfrm>
          <a:prstGeom prst="rect">
            <a:avLst/>
          </a:prstGeom>
          <a:noFill/>
        </p:spPr>
        <p:txBody>
          <a:bodyPr wrap="square" lIns="91440" tIns="45720" rIns="91440" bIns="45720" rtlCol="0" anchor="t">
            <a:spAutoFit/>
          </a:bodyPr>
          <a:lstStyle/>
          <a:p>
            <a:pPr algn="ctr">
              <a:defRPr/>
            </a:pPr>
            <a:r>
              <a:rPr lang="en-US" sz="3400">
                <a:latin typeface="Roboto Light"/>
                <a:ea typeface="Roboto Light"/>
              </a:rPr>
              <a:t>True coordination requires data, insights, and workflow.</a:t>
            </a:r>
          </a:p>
        </p:txBody>
      </p:sp>
      <p:sp>
        <p:nvSpPr>
          <p:cNvPr id="49" name="TextBox 48">
            <a:extLst>
              <a:ext uri="{FF2B5EF4-FFF2-40B4-BE49-F238E27FC236}">
                <a16:creationId xmlns:a16="http://schemas.microsoft.com/office/drawing/2014/main" id="{D830C6AA-A35C-1541-A11D-707EA52A3699}"/>
              </a:ext>
            </a:extLst>
          </p:cNvPr>
          <p:cNvSpPr txBox="1"/>
          <p:nvPr/>
        </p:nvSpPr>
        <p:spPr>
          <a:xfrm>
            <a:off x="1074798" y="4818811"/>
            <a:ext cx="2200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Data</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sp>
        <p:nvSpPr>
          <p:cNvPr id="51" name="TextBox 50">
            <a:extLst>
              <a:ext uri="{FF2B5EF4-FFF2-40B4-BE49-F238E27FC236}">
                <a16:creationId xmlns:a16="http://schemas.microsoft.com/office/drawing/2014/main" id="{9F16FC23-58C1-9843-BFE8-BC7B5022D760}"/>
              </a:ext>
            </a:extLst>
          </p:cNvPr>
          <p:cNvSpPr txBox="1"/>
          <p:nvPr/>
        </p:nvSpPr>
        <p:spPr>
          <a:xfrm>
            <a:off x="1089877" y="5222243"/>
            <a:ext cx="2200037" cy="584775"/>
          </a:xfrm>
          <a:prstGeom prst="rect">
            <a:avLst/>
          </a:prstGeom>
          <a:noFill/>
        </p:spPr>
        <p:txBody>
          <a:bodyPr wrap="square" rtlCol="0">
            <a:spAutoFit/>
          </a:bodyPr>
          <a:lstStyle/>
          <a:p>
            <a:pPr algn="ctr"/>
            <a:r>
              <a:rPr lang="en-US" sz="1600">
                <a:latin typeface="Roboto Light" panose="02000000000000000000" pitchFamily="2" charset="0"/>
                <a:ea typeface="Roboto Light" panose="02000000000000000000" pitchFamily="2" charset="0"/>
              </a:rPr>
              <a:t>Establish a baseline</a:t>
            </a:r>
            <a:br>
              <a:rPr lang="en-US" sz="1600">
                <a:latin typeface="Roboto Light" panose="02000000000000000000" pitchFamily="2" charset="0"/>
                <a:ea typeface="Roboto Light" panose="02000000000000000000" pitchFamily="2" charset="0"/>
              </a:rPr>
            </a:br>
            <a:r>
              <a:rPr lang="en-US" sz="1600">
                <a:latin typeface="Roboto Light" panose="02000000000000000000" pitchFamily="2" charset="0"/>
                <a:ea typeface="Roboto Light" panose="02000000000000000000" pitchFamily="2" charset="0"/>
              </a:rPr>
              <a:t>of what’s happening</a:t>
            </a:r>
          </a:p>
        </p:txBody>
      </p:sp>
      <p:cxnSp>
        <p:nvCxnSpPr>
          <p:cNvPr id="58" name="Straight Connector 57">
            <a:extLst>
              <a:ext uri="{FF2B5EF4-FFF2-40B4-BE49-F238E27FC236}">
                <a16:creationId xmlns:a16="http://schemas.microsoft.com/office/drawing/2014/main" id="{0770C92C-6748-CA43-BFDD-0B2214CB1AE5}"/>
              </a:ext>
            </a:extLst>
          </p:cNvPr>
          <p:cNvCxnSpPr>
            <a:cxnSpLocks/>
          </p:cNvCxnSpPr>
          <p:nvPr/>
        </p:nvCxnSpPr>
        <p:spPr>
          <a:xfrm>
            <a:off x="3741915" y="1515820"/>
            <a:ext cx="0" cy="4363847"/>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C4E04A2-FCB0-E24E-AD89-25A001E1D31C}"/>
              </a:ext>
            </a:extLst>
          </p:cNvPr>
          <p:cNvSpPr txBox="1"/>
          <p:nvPr/>
        </p:nvSpPr>
        <p:spPr>
          <a:xfrm>
            <a:off x="4676075" y="4818811"/>
            <a:ext cx="25917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Insights</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sp>
        <p:nvSpPr>
          <p:cNvPr id="61" name="TextBox 60">
            <a:extLst>
              <a:ext uri="{FF2B5EF4-FFF2-40B4-BE49-F238E27FC236}">
                <a16:creationId xmlns:a16="http://schemas.microsoft.com/office/drawing/2014/main" id="{28C9AA2B-5E31-3C45-9681-4558EDB02134}"/>
              </a:ext>
            </a:extLst>
          </p:cNvPr>
          <p:cNvSpPr txBox="1"/>
          <p:nvPr/>
        </p:nvSpPr>
        <p:spPr>
          <a:xfrm>
            <a:off x="4851137" y="5222243"/>
            <a:ext cx="2220686" cy="584775"/>
          </a:xfrm>
          <a:prstGeom prst="rect">
            <a:avLst/>
          </a:prstGeom>
          <a:noFill/>
        </p:spPr>
        <p:txBody>
          <a:bodyPr wrap="square" rtlCol="0">
            <a:spAutoFit/>
          </a:bodyPr>
          <a:lstStyle/>
          <a:p>
            <a:pPr algn="ctr"/>
            <a:r>
              <a:rPr lang="en-US" sz="1600">
                <a:latin typeface="Roboto Light" panose="02000000000000000000" pitchFamily="2" charset="0"/>
                <a:ea typeface="Roboto Light" panose="02000000000000000000" pitchFamily="2" charset="0"/>
              </a:rPr>
              <a:t>Focus on problem opportunities</a:t>
            </a:r>
          </a:p>
        </p:txBody>
      </p:sp>
      <p:sp>
        <p:nvSpPr>
          <p:cNvPr id="62" name="TextBox 61">
            <a:extLst>
              <a:ext uri="{FF2B5EF4-FFF2-40B4-BE49-F238E27FC236}">
                <a16:creationId xmlns:a16="http://schemas.microsoft.com/office/drawing/2014/main" id="{A7365B54-3A6D-A044-817E-872B3200B262}"/>
              </a:ext>
            </a:extLst>
          </p:cNvPr>
          <p:cNvSpPr txBox="1"/>
          <p:nvPr/>
        </p:nvSpPr>
        <p:spPr>
          <a:xfrm>
            <a:off x="8607295" y="4844725"/>
            <a:ext cx="25917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404041"/>
                </a:solidFill>
                <a:latin typeface="Roboto Light" panose="02000000000000000000" pitchFamily="2" charset="0"/>
                <a:ea typeface="Roboto Light" panose="02000000000000000000" pitchFamily="2" charset="0"/>
              </a:rPr>
              <a:t>Workflow</a:t>
            </a:r>
            <a:endParaRPr kumimoji="0" lang="en-US" sz="2000" b="1" i="0" u="none" strike="noStrike" kern="1200" cap="none" spc="0" normalizeH="0" baseline="0" noProof="0">
              <a:ln>
                <a:noFill/>
              </a:ln>
              <a:solidFill>
                <a:srgbClr val="404041"/>
              </a:solidFill>
              <a:effectLst/>
              <a:uLnTx/>
              <a:uFillTx/>
              <a:latin typeface="Roboto Light" panose="02000000000000000000" pitchFamily="2" charset="0"/>
              <a:ea typeface="Roboto Light" panose="02000000000000000000" pitchFamily="2" charset="0"/>
              <a:cs typeface="+mn-cs"/>
            </a:endParaRPr>
          </a:p>
        </p:txBody>
      </p:sp>
      <p:sp>
        <p:nvSpPr>
          <p:cNvPr id="63" name="TextBox 62">
            <a:extLst>
              <a:ext uri="{FF2B5EF4-FFF2-40B4-BE49-F238E27FC236}">
                <a16:creationId xmlns:a16="http://schemas.microsoft.com/office/drawing/2014/main" id="{3A58C7CE-458A-D347-96E9-BC75CF142AAB}"/>
              </a:ext>
            </a:extLst>
          </p:cNvPr>
          <p:cNvSpPr txBox="1"/>
          <p:nvPr/>
        </p:nvSpPr>
        <p:spPr>
          <a:xfrm>
            <a:off x="8792803" y="5222243"/>
            <a:ext cx="2220686" cy="584775"/>
          </a:xfrm>
          <a:prstGeom prst="rect">
            <a:avLst/>
          </a:prstGeom>
          <a:noFill/>
        </p:spPr>
        <p:txBody>
          <a:bodyPr wrap="square" lIns="91440" tIns="45720" rIns="91440" bIns="45720" rtlCol="0" anchor="t">
            <a:spAutoFit/>
          </a:bodyPr>
          <a:lstStyle/>
          <a:p>
            <a:pPr algn="ctr"/>
            <a:r>
              <a:rPr lang="en-US" sz="1600">
                <a:latin typeface="Roboto Light"/>
                <a:ea typeface="Roboto Light"/>
              </a:rPr>
              <a:t>Activate solutions at </a:t>
            </a:r>
            <a:endParaRPr lang="en-US" sz="1600">
              <a:latin typeface="Roboto Light" panose="02000000000000000000" pitchFamily="2" charset="0"/>
              <a:ea typeface="Roboto Light" panose="02000000000000000000" pitchFamily="2" charset="0"/>
            </a:endParaRPr>
          </a:p>
          <a:p>
            <a:pPr algn="ctr"/>
            <a:r>
              <a:rPr lang="en-US" sz="1600">
                <a:latin typeface="Roboto Light"/>
                <a:ea typeface="Roboto Light"/>
              </a:rPr>
              <a:t>the point of care</a:t>
            </a:r>
          </a:p>
        </p:txBody>
      </p:sp>
      <p:sp>
        <p:nvSpPr>
          <p:cNvPr id="32" name="Oval 31">
            <a:extLst>
              <a:ext uri="{FF2B5EF4-FFF2-40B4-BE49-F238E27FC236}">
                <a16:creationId xmlns:a16="http://schemas.microsoft.com/office/drawing/2014/main" id="{9DC0B52E-0742-C04E-8A1B-294EC01AD8EA}"/>
              </a:ext>
            </a:extLst>
          </p:cNvPr>
          <p:cNvSpPr/>
          <p:nvPr/>
        </p:nvSpPr>
        <p:spPr>
          <a:xfrm>
            <a:off x="1467793" y="3078502"/>
            <a:ext cx="1423213" cy="142321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78E1BCA-FCD6-5641-B626-AE20ADBA3D69}"/>
              </a:ext>
            </a:extLst>
          </p:cNvPr>
          <p:cNvSpPr/>
          <p:nvPr/>
        </p:nvSpPr>
        <p:spPr>
          <a:xfrm>
            <a:off x="1040123" y="232646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815ACFC0-8463-7445-A0FC-4BF517281ACE}"/>
              </a:ext>
            </a:extLst>
          </p:cNvPr>
          <p:cNvCxnSpPr>
            <a:cxnSpLocks/>
            <a:stCxn id="33" idx="5"/>
          </p:cNvCxnSpPr>
          <p:nvPr/>
        </p:nvCxnSpPr>
        <p:spPr>
          <a:xfrm>
            <a:off x="1488093" y="2774436"/>
            <a:ext cx="389937" cy="575599"/>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B7F050CE-2B08-F942-9757-19F7051F94AB}"/>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1625619" y="3223057"/>
            <a:ext cx="1128552" cy="1101755"/>
          </a:xfrm>
          <a:prstGeom prst="rect">
            <a:avLst/>
          </a:prstGeom>
        </p:spPr>
      </p:pic>
      <p:sp>
        <p:nvSpPr>
          <p:cNvPr id="54" name="Oval 53">
            <a:extLst>
              <a:ext uri="{FF2B5EF4-FFF2-40B4-BE49-F238E27FC236}">
                <a16:creationId xmlns:a16="http://schemas.microsoft.com/office/drawing/2014/main" id="{EF876E83-3531-2343-BAA3-8B8D7580AA87}"/>
              </a:ext>
            </a:extLst>
          </p:cNvPr>
          <p:cNvSpPr/>
          <p:nvPr/>
        </p:nvSpPr>
        <p:spPr>
          <a:xfrm>
            <a:off x="1693932" y="3294146"/>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a:extLst>
              <a:ext uri="{FF2B5EF4-FFF2-40B4-BE49-F238E27FC236}">
                <a16:creationId xmlns:a16="http://schemas.microsoft.com/office/drawing/2014/main" id="{44C9B801-AE67-A04C-B599-3B738B301E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2187" y="2445026"/>
            <a:ext cx="258573" cy="258573"/>
          </a:xfrm>
          <a:prstGeom prst="rect">
            <a:avLst/>
          </a:prstGeom>
        </p:spPr>
      </p:pic>
      <p:sp>
        <p:nvSpPr>
          <p:cNvPr id="67" name="Oval 66">
            <a:extLst>
              <a:ext uri="{FF2B5EF4-FFF2-40B4-BE49-F238E27FC236}">
                <a16:creationId xmlns:a16="http://schemas.microsoft.com/office/drawing/2014/main" id="{DE4DA71C-5109-C14B-8459-7CC647F064FB}"/>
              </a:ext>
            </a:extLst>
          </p:cNvPr>
          <p:cNvSpPr/>
          <p:nvPr/>
        </p:nvSpPr>
        <p:spPr>
          <a:xfrm>
            <a:off x="2399913" y="4006966"/>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a:extLst>
              <a:ext uri="{FF2B5EF4-FFF2-40B4-BE49-F238E27FC236}">
                <a16:creationId xmlns:a16="http://schemas.microsoft.com/office/drawing/2014/main" id="{BC1B0DBA-BE20-2B47-B67A-CEF996ABAE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2139" y="4094656"/>
            <a:ext cx="281147" cy="281147"/>
          </a:xfrm>
          <a:prstGeom prst="rect">
            <a:avLst/>
          </a:prstGeom>
        </p:spPr>
      </p:pic>
      <p:sp>
        <p:nvSpPr>
          <p:cNvPr id="38" name="Oval 37">
            <a:extLst>
              <a:ext uri="{FF2B5EF4-FFF2-40B4-BE49-F238E27FC236}">
                <a16:creationId xmlns:a16="http://schemas.microsoft.com/office/drawing/2014/main" id="{B7E0BA8C-19FE-5449-9461-9ED25014BDF9}"/>
              </a:ext>
            </a:extLst>
          </p:cNvPr>
          <p:cNvSpPr/>
          <p:nvPr/>
        </p:nvSpPr>
        <p:spPr>
          <a:xfrm>
            <a:off x="9246335" y="3218342"/>
            <a:ext cx="1297339" cy="1297339"/>
          </a:xfrm>
          <a:prstGeom prst="ellipse">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1AACC027-FC31-E74F-8A6A-512626F916E2}"/>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9329952" y="3301121"/>
            <a:ext cx="1128552" cy="1101755"/>
          </a:xfrm>
          <a:prstGeom prst="rect">
            <a:avLst/>
          </a:prstGeom>
        </p:spPr>
      </p:pic>
      <p:sp>
        <p:nvSpPr>
          <p:cNvPr id="40" name="Oval 39">
            <a:extLst>
              <a:ext uri="{FF2B5EF4-FFF2-40B4-BE49-F238E27FC236}">
                <a16:creationId xmlns:a16="http://schemas.microsoft.com/office/drawing/2014/main" id="{D8B61351-2136-8840-9F32-6F9DE2E39B55}"/>
              </a:ext>
            </a:extLst>
          </p:cNvPr>
          <p:cNvSpPr/>
          <p:nvPr/>
        </p:nvSpPr>
        <p:spPr>
          <a:xfrm>
            <a:off x="9399041" y="3362416"/>
            <a:ext cx="991926" cy="9919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5748C1BF-8EAE-734D-92E0-A2D3254369BB}"/>
              </a:ext>
            </a:extLst>
          </p:cNvPr>
          <p:cNvCxnSpPr>
            <a:cxnSpLocks/>
          </p:cNvCxnSpPr>
          <p:nvPr/>
        </p:nvCxnSpPr>
        <p:spPr>
          <a:xfrm flipH="1">
            <a:off x="8838718" y="2510575"/>
            <a:ext cx="1056286" cy="1947649"/>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7A44E55-ADE1-EA42-BB7D-3D3DF927A28A}"/>
              </a:ext>
            </a:extLst>
          </p:cNvPr>
          <p:cNvCxnSpPr>
            <a:cxnSpLocks/>
          </p:cNvCxnSpPr>
          <p:nvPr/>
        </p:nvCxnSpPr>
        <p:spPr>
          <a:xfrm>
            <a:off x="9939810" y="2558202"/>
            <a:ext cx="1030012" cy="1954951"/>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D7AA9D-AAB8-4E4D-A950-90334C30C1DC}"/>
              </a:ext>
            </a:extLst>
          </p:cNvPr>
          <p:cNvCxnSpPr>
            <a:cxnSpLocks/>
          </p:cNvCxnSpPr>
          <p:nvPr/>
        </p:nvCxnSpPr>
        <p:spPr>
          <a:xfrm flipH="1">
            <a:off x="8945313" y="4541378"/>
            <a:ext cx="1906607" cy="379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9FBF2DA8-34CB-9A40-B6B2-70FAA835580B}"/>
              </a:ext>
            </a:extLst>
          </p:cNvPr>
          <p:cNvSpPr/>
          <p:nvPr/>
        </p:nvSpPr>
        <p:spPr>
          <a:xfrm>
            <a:off x="9631813" y="232646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7D93866-3424-A949-8437-C9A1522160C6}"/>
              </a:ext>
            </a:extLst>
          </p:cNvPr>
          <p:cNvSpPr/>
          <p:nvPr/>
        </p:nvSpPr>
        <p:spPr>
          <a:xfrm>
            <a:off x="8580253" y="425813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07EEC3B-2D38-3C46-AAD2-FBEE9AFE5DCF}"/>
              </a:ext>
            </a:extLst>
          </p:cNvPr>
          <p:cNvSpPr/>
          <p:nvPr/>
        </p:nvSpPr>
        <p:spPr>
          <a:xfrm>
            <a:off x="10694803" y="4258136"/>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B4E47FD9-2F82-7A43-AD54-0CF4A65EBE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8450" y="2441049"/>
            <a:ext cx="258573" cy="258573"/>
          </a:xfrm>
          <a:prstGeom prst="rect">
            <a:avLst/>
          </a:prstGeom>
        </p:spPr>
      </p:pic>
      <p:pic>
        <p:nvPicPr>
          <p:cNvPr id="116" name="Graphic 115">
            <a:extLst>
              <a:ext uri="{FF2B5EF4-FFF2-40B4-BE49-F238E27FC236}">
                <a16:creationId xmlns:a16="http://schemas.microsoft.com/office/drawing/2014/main" id="{73A6F55E-3E4F-754B-970D-B0C834A108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6996" y="4365246"/>
            <a:ext cx="283444" cy="283444"/>
          </a:xfrm>
          <a:prstGeom prst="rect">
            <a:avLst/>
          </a:prstGeom>
        </p:spPr>
      </p:pic>
      <p:pic>
        <p:nvPicPr>
          <p:cNvPr id="117" name="Graphic 116">
            <a:extLst>
              <a:ext uri="{FF2B5EF4-FFF2-40B4-BE49-F238E27FC236}">
                <a16:creationId xmlns:a16="http://schemas.microsoft.com/office/drawing/2014/main" id="{B4437AA0-234C-7E46-B457-20572286B0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22324" y="4398010"/>
            <a:ext cx="263231" cy="263231"/>
          </a:xfrm>
          <a:prstGeom prst="rect">
            <a:avLst/>
          </a:prstGeom>
        </p:spPr>
      </p:pic>
      <p:cxnSp>
        <p:nvCxnSpPr>
          <p:cNvPr id="94" name="Straight Connector 93">
            <a:extLst>
              <a:ext uri="{FF2B5EF4-FFF2-40B4-BE49-F238E27FC236}">
                <a16:creationId xmlns:a16="http://schemas.microsoft.com/office/drawing/2014/main" id="{92FBC81D-3F79-754F-98B4-2A0A086FEEFB}"/>
              </a:ext>
            </a:extLst>
          </p:cNvPr>
          <p:cNvCxnSpPr>
            <a:cxnSpLocks/>
          </p:cNvCxnSpPr>
          <p:nvPr/>
        </p:nvCxnSpPr>
        <p:spPr>
          <a:xfrm flipH="1" flipV="1">
            <a:off x="4666389" y="2706052"/>
            <a:ext cx="513811" cy="277477"/>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BC911DB-96B4-564C-ACEC-1E2793A1EE16}"/>
              </a:ext>
            </a:extLst>
          </p:cNvPr>
          <p:cNvSpPr/>
          <p:nvPr/>
        </p:nvSpPr>
        <p:spPr>
          <a:xfrm>
            <a:off x="5065697" y="2560204"/>
            <a:ext cx="1777383" cy="17773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41E6DACC-DD24-064B-AC99-5C90DB17B251}"/>
              </a:ext>
            </a:extLst>
          </p:cNvPr>
          <p:cNvPicPr>
            <a:picLocks noChangeAspect="1"/>
          </p:cNvPicPr>
          <p:nvPr/>
        </p:nvPicPr>
        <p:blipFill rotWithShape="1">
          <a:blip r:embed="rId3">
            <a:extLst>
              <a:ext uri="{28A0092B-C50C-407E-A947-70E740481C1C}">
                <a14:useLocalDpi xmlns:a14="http://schemas.microsoft.com/office/drawing/2010/main"/>
              </a:ext>
            </a:extLst>
          </a:blip>
          <a:srcRect l="14757" t="17489" r="48361" b="18232"/>
          <a:stretch/>
        </p:blipFill>
        <p:spPr>
          <a:xfrm>
            <a:off x="5189352" y="2668226"/>
            <a:ext cx="1544256" cy="1507589"/>
          </a:xfrm>
          <a:prstGeom prst="rect">
            <a:avLst/>
          </a:prstGeom>
        </p:spPr>
      </p:pic>
      <p:sp>
        <p:nvSpPr>
          <p:cNvPr id="56" name="Oval 55">
            <a:extLst>
              <a:ext uri="{FF2B5EF4-FFF2-40B4-BE49-F238E27FC236}">
                <a16:creationId xmlns:a16="http://schemas.microsoft.com/office/drawing/2014/main" id="{5A0FE9BA-F224-A240-B4A7-18172B809FC0}"/>
              </a:ext>
            </a:extLst>
          </p:cNvPr>
          <p:cNvSpPr/>
          <p:nvPr/>
        </p:nvSpPr>
        <p:spPr>
          <a:xfrm>
            <a:off x="5283552" y="2766085"/>
            <a:ext cx="1334755" cy="1358640"/>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oogle Shape;471;p6" descr="Image">
            <a:extLst>
              <a:ext uri="{FF2B5EF4-FFF2-40B4-BE49-F238E27FC236}">
                <a16:creationId xmlns:a16="http://schemas.microsoft.com/office/drawing/2014/main" id="{C48F7BA5-6D70-0045-B74D-B0F76F6556D2}"/>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806337" y="2603997"/>
            <a:ext cx="289185" cy="281146"/>
          </a:xfrm>
          <a:prstGeom prst="rect">
            <a:avLst/>
          </a:prstGeom>
          <a:noFill/>
          <a:ln>
            <a:noFill/>
          </a:ln>
        </p:spPr>
      </p:pic>
      <p:sp>
        <p:nvSpPr>
          <p:cNvPr id="81" name="Oval 80">
            <a:extLst>
              <a:ext uri="{FF2B5EF4-FFF2-40B4-BE49-F238E27FC236}">
                <a16:creationId xmlns:a16="http://schemas.microsoft.com/office/drawing/2014/main" id="{A8AAEBCC-681A-584F-8C68-6EEE76451C72}"/>
              </a:ext>
            </a:extLst>
          </p:cNvPr>
          <p:cNvSpPr/>
          <p:nvPr/>
        </p:nvSpPr>
        <p:spPr>
          <a:xfrm>
            <a:off x="7029959" y="3191903"/>
            <a:ext cx="458803" cy="458803"/>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a:extLst>
              <a:ext uri="{FF2B5EF4-FFF2-40B4-BE49-F238E27FC236}">
                <a16:creationId xmlns:a16="http://schemas.microsoft.com/office/drawing/2014/main" id="{2E4A075D-0F32-6749-9ECA-084342522CA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26493" y="3263857"/>
            <a:ext cx="282571" cy="282571"/>
          </a:xfrm>
          <a:prstGeom prst="rect">
            <a:avLst/>
          </a:prstGeom>
        </p:spPr>
      </p:pic>
      <p:sp>
        <p:nvSpPr>
          <p:cNvPr id="84" name="Oval 83">
            <a:extLst>
              <a:ext uri="{FF2B5EF4-FFF2-40B4-BE49-F238E27FC236}">
                <a16:creationId xmlns:a16="http://schemas.microsoft.com/office/drawing/2014/main" id="{FB8F8A3D-A6AB-D94E-B0ED-240FCBE75980}"/>
              </a:ext>
            </a:extLst>
          </p:cNvPr>
          <p:cNvSpPr/>
          <p:nvPr/>
        </p:nvSpPr>
        <p:spPr>
          <a:xfrm>
            <a:off x="4277695" y="2390977"/>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9FE9D1B-424E-AB4F-89C4-5E0F82778529}"/>
              </a:ext>
            </a:extLst>
          </p:cNvPr>
          <p:cNvSpPr/>
          <p:nvPr/>
        </p:nvSpPr>
        <p:spPr>
          <a:xfrm>
            <a:off x="4277695" y="3211511"/>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C2B55EF-75BA-5D40-9C48-473386FCD2BB}"/>
              </a:ext>
            </a:extLst>
          </p:cNvPr>
          <p:cNvSpPr/>
          <p:nvPr/>
        </p:nvSpPr>
        <p:spPr>
          <a:xfrm>
            <a:off x="4277695" y="4036897"/>
            <a:ext cx="524830" cy="52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01B913D1-6C7C-9C4F-924B-CB06EB8C753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15941" y="2542675"/>
            <a:ext cx="232220" cy="232220"/>
          </a:xfrm>
          <a:prstGeom prst="rect">
            <a:avLst/>
          </a:prstGeom>
        </p:spPr>
      </p:pic>
      <p:pic>
        <p:nvPicPr>
          <p:cNvPr id="88" name="Graphic 87">
            <a:extLst>
              <a:ext uri="{FF2B5EF4-FFF2-40B4-BE49-F238E27FC236}">
                <a16:creationId xmlns:a16="http://schemas.microsoft.com/office/drawing/2014/main" id="{52BAABFC-65C3-F649-97F3-BFF41464CE6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05512" y="3349148"/>
            <a:ext cx="279611" cy="279611"/>
          </a:xfrm>
          <a:prstGeom prst="rect">
            <a:avLst/>
          </a:prstGeom>
        </p:spPr>
      </p:pic>
      <p:pic>
        <p:nvPicPr>
          <p:cNvPr id="90" name="Graphic 89">
            <a:extLst>
              <a:ext uri="{FF2B5EF4-FFF2-40B4-BE49-F238E27FC236}">
                <a16:creationId xmlns:a16="http://schemas.microsoft.com/office/drawing/2014/main" id="{EA46AAF0-938B-7D41-A693-26559275101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403835" y="4160479"/>
            <a:ext cx="289185" cy="289185"/>
          </a:xfrm>
          <a:prstGeom prst="rect">
            <a:avLst/>
          </a:prstGeom>
        </p:spPr>
      </p:pic>
      <p:cxnSp>
        <p:nvCxnSpPr>
          <p:cNvPr id="105" name="Straight Connector 104">
            <a:extLst>
              <a:ext uri="{FF2B5EF4-FFF2-40B4-BE49-F238E27FC236}">
                <a16:creationId xmlns:a16="http://schemas.microsoft.com/office/drawing/2014/main" id="{298BAE41-9B19-654E-A98B-A633F7260150}"/>
              </a:ext>
            </a:extLst>
          </p:cNvPr>
          <p:cNvCxnSpPr>
            <a:cxnSpLocks/>
            <a:stCxn id="85" idx="6"/>
          </p:cNvCxnSpPr>
          <p:nvPr/>
        </p:nvCxnSpPr>
        <p:spPr>
          <a:xfrm>
            <a:off x="4802525" y="3473926"/>
            <a:ext cx="272135" cy="3597"/>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3FB1940-9EA0-B44A-AC33-EF500720127C}"/>
              </a:ext>
            </a:extLst>
          </p:cNvPr>
          <p:cNvCxnSpPr>
            <a:cxnSpLocks/>
          </p:cNvCxnSpPr>
          <p:nvPr/>
        </p:nvCxnSpPr>
        <p:spPr>
          <a:xfrm flipH="1">
            <a:off x="4788665" y="3993425"/>
            <a:ext cx="494887" cy="264982"/>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6B6639B-D8F7-0E43-93EB-E8E63C6FA6BC}"/>
              </a:ext>
            </a:extLst>
          </p:cNvPr>
          <p:cNvCxnSpPr/>
          <p:nvPr/>
        </p:nvCxnSpPr>
        <p:spPr>
          <a:xfrm>
            <a:off x="6833309" y="3413023"/>
            <a:ext cx="3063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4623F0D4-6E2E-A74A-9E49-B320CEF30342}"/>
              </a:ext>
            </a:extLst>
          </p:cNvPr>
          <p:cNvSpPr txBox="1"/>
          <p:nvPr/>
        </p:nvSpPr>
        <p:spPr>
          <a:xfrm>
            <a:off x="4210645" y="2919527"/>
            <a:ext cx="676184" cy="246221"/>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Meds</a:t>
            </a:r>
          </a:p>
        </p:txBody>
      </p:sp>
      <p:sp>
        <p:nvSpPr>
          <p:cNvPr id="119" name="TextBox 118">
            <a:extLst>
              <a:ext uri="{FF2B5EF4-FFF2-40B4-BE49-F238E27FC236}">
                <a16:creationId xmlns:a16="http://schemas.microsoft.com/office/drawing/2014/main" id="{00151865-BFE5-6C4A-80CA-3E96E6F626B3}"/>
              </a:ext>
            </a:extLst>
          </p:cNvPr>
          <p:cNvSpPr txBox="1"/>
          <p:nvPr/>
        </p:nvSpPr>
        <p:spPr>
          <a:xfrm>
            <a:off x="4210645" y="3736391"/>
            <a:ext cx="676184" cy="246221"/>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Vitals</a:t>
            </a:r>
          </a:p>
        </p:txBody>
      </p:sp>
      <p:sp>
        <p:nvSpPr>
          <p:cNvPr id="120" name="TextBox 119">
            <a:extLst>
              <a:ext uri="{FF2B5EF4-FFF2-40B4-BE49-F238E27FC236}">
                <a16:creationId xmlns:a16="http://schemas.microsoft.com/office/drawing/2014/main" id="{7ABDC3E8-A721-5042-A367-9A99D1C245DB}"/>
              </a:ext>
            </a:extLst>
          </p:cNvPr>
          <p:cNvSpPr txBox="1"/>
          <p:nvPr/>
        </p:nvSpPr>
        <p:spPr>
          <a:xfrm>
            <a:off x="4210645" y="4577639"/>
            <a:ext cx="676184" cy="246221"/>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ADLs</a:t>
            </a:r>
          </a:p>
        </p:txBody>
      </p:sp>
      <p:sp>
        <p:nvSpPr>
          <p:cNvPr id="121" name="TextBox 120">
            <a:extLst>
              <a:ext uri="{FF2B5EF4-FFF2-40B4-BE49-F238E27FC236}">
                <a16:creationId xmlns:a16="http://schemas.microsoft.com/office/drawing/2014/main" id="{30AAC654-299B-1344-B94B-9245F23F3B15}"/>
              </a:ext>
            </a:extLst>
          </p:cNvPr>
          <p:cNvSpPr txBox="1"/>
          <p:nvPr/>
        </p:nvSpPr>
        <p:spPr>
          <a:xfrm>
            <a:off x="6724356" y="3687580"/>
            <a:ext cx="1064180" cy="400110"/>
          </a:xfrm>
          <a:prstGeom prst="rect">
            <a:avLst/>
          </a:prstGeom>
          <a:noFill/>
        </p:spPr>
        <p:txBody>
          <a:bodyPr wrap="square" rtlCol="0">
            <a:spAutoFit/>
          </a:bodyPr>
          <a:lstStyle/>
          <a:p>
            <a:pPr algn="ctr"/>
            <a:r>
              <a:rPr lang="en-US" sz="1000">
                <a:latin typeface="Roboto" panose="02000000000000000000" pitchFamily="2" charset="0"/>
                <a:ea typeface="Roboto" panose="02000000000000000000" pitchFamily="2" charset="0"/>
              </a:rPr>
              <a:t>Readmission risk</a:t>
            </a:r>
          </a:p>
        </p:txBody>
      </p:sp>
      <p:sp>
        <p:nvSpPr>
          <p:cNvPr id="125" name="Oval 124">
            <a:extLst>
              <a:ext uri="{FF2B5EF4-FFF2-40B4-BE49-F238E27FC236}">
                <a16:creationId xmlns:a16="http://schemas.microsoft.com/office/drawing/2014/main" id="{F1F69EA9-455B-3246-B8EE-F9B01D807063}"/>
              </a:ext>
            </a:extLst>
          </p:cNvPr>
          <p:cNvSpPr/>
          <p:nvPr/>
        </p:nvSpPr>
        <p:spPr>
          <a:xfrm>
            <a:off x="9759114" y="2899496"/>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1611C58-DF37-8C4E-B09C-F5F4DFF22482}"/>
              </a:ext>
            </a:extLst>
          </p:cNvPr>
          <p:cNvSpPr/>
          <p:nvPr/>
        </p:nvSpPr>
        <p:spPr>
          <a:xfrm>
            <a:off x="9051978" y="4143080"/>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F8C39EA0-B682-C940-BCB9-433ED32650B7}"/>
              </a:ext>
            </a:extLst>
          </p:cNvPr>
          <p:cNvSpPr/>
          <p:nvPr/>
        </p:nvSpPr>
        <p:spPr>
          <a:xfrm>
            <a:off x="10454058" y="4143080"/>
            <a:ext cx="288064" cy="288064"/>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Graphic 130">
            <a:extLst>
              <a:ext uri="{FF2B5EF4-FFF2-40B4-BE49-F238E27FC236}">
                <a16:creationId xmlns:a16="http://schemas.microsoft.com/office/drawing/2014/main" id="{3CB375A0-3E82-FF44-A967-98E6A90B23F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26040" y="2968449"/>
            <a:ext cx="154212" cy="154212"/>
          </a:xfrm>
          <a:prstGeom prst="rect">
            <a:avLst/>
          </a:prstGeom>
        </p:spPr>
      </p:pic>
      <p:pic>
        <p:nvPicPr>
          <p:cNvPr id="132" name="Graphic 131">
            <a:extLst>
              <a:ext uri="{FF2B5EF4-FFF2-40B4-BE49-F238E27FC236}">
                <a16:creationId xmlns:a16="http://schemas.microsoft.com/office/drawing/2014/main" id="{1101C7D8-3DEA-6D43-A7DA-7351BD06C6D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17531" y="4215909"/>
            <a:ext cx="154212" cy="154212"/>
          </a:xfrm>
          <a:prstGeom prst="rect">
            <a:avLst/>
          </a:prstGeom>
        </p:spPr>
      </p:pic>
      <p:pic>
        <p:nvPicPr>
          <p:cNvPr id="133" name="Graphic 132">
            <a:extLst>
              <a:ext uri="{FF2B5EF4-FFF2-40B4-BE49-F238E27FC236}">
                <a16:creationId xmlns:a16="http://schemas.microsoft.com/office/drawing/2014/main" id="{B4DFC7B2-BAA5-EE4F-9368-42EEF22229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16381" y="4215909"/>
            <a:ext cx="154212" cy="154212"/>
          </a:xfrm>
          <a:prstGeom prst="rect">
            <a:avLst/>
          </a:prstGeom>
        </p:spPr>
      </p:pic>
      <p:pic>
        <p:nvPicPr>
          <p:cNvPr id="59" name="Google Shape;471;p6" descr="Image">
            <a:extLst>
              <a:ext uri="{FF2B5EF4-FFF2-40B4-BE49-F238E27FC236}">
                <a16:creationId xmlns:a16="http://schemas.microsoft.com/office/drawing/2014/main" id="{F19F0089-613F-294F-987F-9A8400A76BBB}"/>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045302" y="3162039"/>
            <a:ext cx="289185" cy="281146"/>
          </a:xfrm>
          <a:prstGeom prst="rect">
            <a:avLst/>
          </a:prstGeom>
          <a:noFill/>
          <a:ln>
            <a:noFill/>
          </a:ln>
        </p:spPr>
      </p:pic>
      <p:pic>
        <p:nvPicPr>
          <p:cNvPr id="64" name="Google Shape;471;p6" descr="Image">
            <a:extLst>
              <a:ext uri="{FF2B5EF4-FFF2-40B4-BE49-F238E27FC236}">
                <a16:creationId xmlns:a16="http://schemas.microsoft.com/office/drawing/2014/main" id="{8857B239-E9FB-C240-8B81-96E5BCDB3ABF}"/>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750401" y="3223568"/>
            <a:ext cx="289185" cy="281146"/>
          </a:xfrm>
          <a:prstGeom prst="rect">
            <a:avLst/>
          </a:prstGeom>
          <a:noFill/>
          <a:ln>
            <a:noFill/>
          </a:ln>
        </p:spPr>
      </p:pic>
      <p:sp>
        <p:nvSpPr>
          <p:cNvPr id="68" name="TextBox 67">
            <a:extLst>
              <a:ext uri="{FF2B5EF4-FFF2-40B4-BE49-F238E27FC236}">
                <a16:creationId xmlns:a16="http://schemas.microsoft.com/office/drawing/2014/main" id="{2E52A45E-072E-E048-8AFB-88CBFCC67666}"/>
              </a:ext>
            </a:extLst>
          </p:cNvPr>
          <p:cNvSpPr txBox="1"/>
          <p:nvPr/>
        </p:nvSpPr>
        <p:spPr>
          <a:xfrm>
            <a:off x="1172187" y="1515820"/>
            <a:ext cx="2050366" cy="646331"/>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Insights</a:t>
            </a:r>
            <a:br>
              <a:rPr lang="en-US">
                <a:solidFill>
                  <a:schemeClr val="accent2"/>
                </a:solidFill>
                <a:latin typeface="Roboto" panose="02000000000000000000" pitchFamily="2" charset="0"/>
                <a:ea typeface="Roboto" panose="02000000000000000000" pitchFamily="2" charset="0"/>
              </a:rPr>
            </a:br>
            <a:r>
              <a:rPr lang="en-US">
                <a:solidFill>
                  <a:schemeClr val="accent2"/>
                </a:solidFill>
                <a:latin typeface="Roboto" panose="02000000000000000000" pitchFamily="2" charset="0"/>
                <a:ea typeface="Roboto" panose="02000000000000000000" pitchFamily="2" charset="0"/>
              </a:rPr>
              <a:t>between visits</a:t>
            </a:r>
          </a:p>
        </p:txBody>
      </p:sp>
      <p:sp>
        <p:nvSpPr>
          <p:cNvPr id="71" name="TextBox 70">
            <a:extLst>
              <a:ext uri="{FF2B5EF4-FFF2-40B4-BE49-F238E27FC236}">
                <a16:creationId xmlns:a16="http://schemas.microsoft.com/office/drawing/2014/main" id="{8EAC23C2-AA44-3C4E-8D05-8787D81F91DE}"/>
              </a:ext>
            </a:extLst>
          </p:cNvPr>
          <p:cNvSpPr txBox="1"/>
          <p:nvPr/>
        </p:nvSpPr>
        <p:spPr>
          <a:xfrm>
            <a:off x="4869675" y="1515820"/>
            <a:ext cx="2211834" cy="646331"/>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Insights</a:t>
            </a:r>
            <a:br>
              <a:rPr lang="en-US">
                <a:solidFill>
                  <a:schemeClr val="accent2"/>
                </a:solidFill>
                <a:latin typeface="Roboto" panose="02000000000000000000" pitchFamily="2" charset="0"/>
                <a:ea typeface="Roboto" panose="02000000000000000000" pitchFamily="2" charset="0"/>
              </a:rPr>
            </a:br>
            <a:r>
              <a:rPr lang="en-US">
                <a:solidFill>
                  <a:schemeClr val="accent2"/>
                </a:solidFill>
                <a:latin typeface="Roboto" panose="02000000000000000000" pitchFamily="2" charset="0"/>
                <a:ea typeface="Roboto" panose="02000000000000000000" pitchFamily="2" charset="0"/>
              </a:rPr>
              <a:t>within visits</a:t>
            </a:r>
          </a:p>
        </p:txBody>
      </p:sp>
      <p:sp>
        <p:nvSpPr>
          <p:cNvPr id="74" name="TextBox 73">
            <a:extLst>
              <a:ext uri="{FF2B5EF4-FFF2-40B4-BE49-F238E27FC236}">
                <a16:creationId xmlns:a16="http://schemas.microsoft.com/office/drawing/2014/main" id="{B243E106-5B24-C547-934C-975E55575258}"/>
              </a:ext>
            </a:extLst>
          </p:cNvPr>
          <p:cNvSpPr txBox="1"/>
          <p:nvPr/>
        </p:nvSpPr>
        <p:spPr>
          <a:xfrm>
            <a:off x="8909815" y="1515820"/>
            <a:ext cx="1986661" cy="646331"/>
          </a:xfrm>
          <a:prstGeom prst="rect">
            <a:avLst/>
          </a:prstGeom>
          <a:noFill/>
        </p:spPr>
        <p:txBody>
          <a:bodyPr wrap="square" rtlCol="0">
            <a:spAutoFit/>
          </a:bodyPr>
          <a:lstStyle/>
          <a:p>
            <a:pPr algn="ctr"/>
            <a:r>
              <a:rPr lang="en-US">
                <a:solidFill>
                  <a:schemeClr val="accent2"/>
                </a:solidFill>
                <a:latin typeface="Roboto" panose="02000000000000000000" pitchFamily="2" charset="0"/>
                <a:ea typeface="Roboto" panose="02000000000000000000" pitchFamily="2" charset="0"/>
              </a:rPr>
              <a:t>Insights</a:t>
            </a:r>
            <a:br>
              <a:rPr lang="en-US">
                <a:solidFill>
                  <a:schemeClr val="accent2"/>
                </a:solidFill>
                <a:latin typeface="Roboto" panose="02000000000000000000" pitchFamily="2" charset="0"/>
                <a:ea typeface="Roboto" panose="02000000000000000000" pitchFamily="2" charset="0"/>
              </a:rPr>
            </a:br>
            <a:r>
              <a:rPr lang="en-US">
                <a:solidFill>
                  <a:schemeClr val="accent2"/>
                </a:solidFill>
                <a:latin typeface="Roboto" panose="02000000000000000000" pitchFamily="2" charset="0"/>
                <a:ea typeface="Roboto" panose="02000000000000000000" pitchFamily="2" charset="0"/>
              </a:rPr>
              <a:t>across visits</a:t>
            </a:r>
          </a:p>
        </p:txBody>
      </p:sp>
      <p:cxnSp>
        <p:nvCxnSpPr>
          <p:cNvPr id="77" name="Straight Connector 76">
            <a:extLst>
              <a:ext uri="{FF2B5EF4-FFF2-40B4-BE49-F238E27FC236}">
                <a16:creationId xmlns:a16="http://schemas.microsoft.com/office/drawing/2014/main" id="{A36FE8E9-5FC5-614D-A433-91C7CAE11F84}"/>
              </a:ext>
            </a:extLst>
          </p:cNvPr>
          <p:cNvCxnSpPr>
            <a:cxnSpLocks/>
          </p:cNvCxnSpPr>
          <p:nvPr/>
        </p:nvCxnSpPr>
        <p:spPr>
          <a:xfrm>
            <a:off x="8179803" y="1515820"/>
            <a:ext cx="0" cy="4363847"/>
          </a:xfrm>
          <a:prstGeom prst="line">
            <a:avLst/>
          </a:prstGeom>
          <a:ln w="31750">
            <a:gradFill>
              <a:gsLst>
                <a:gs pos="0">
                  <a:schemeClr val="accent1"/>
                </a:gs>
                <a:gs pos="51000">
                  <a:srgbClr val="57AB6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45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FEA03575-37FC-CD4D-9983-8E27BE5CF9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427" y="295662"/>
            <a:ext cx="11665234" cy="6257494"/>
          </a:xfrm>
          <a:prstGeom prst="rect">
            <a:avLst/>
          </a:prstGeom>
        </p:spPr>
      </p:pic>
      <p:sp>
        <p:nvSpPr>
          <p:cNvPr id="20" name="TextBox 19">
            <a:extLst>
              <a:ext uri="{FF2B5EF4-FFF2-40B4-BE49-F238E27FC236}">
                <a16:creationId xmlns:a16="http://schemas.microsoft.com/office/drawing/2014/main" id="{93CD63AA-5886-1F4E-B3E4-13409FBF8E52}"/>
              </a:ext>
            </a:extLst>
          </p:cNvPr>
          <p:cNvSpPr txBox="1"/>
          <p:nvPr/>
        </p:nvSpPr>
        <p:spPr>
          <a:xfrm>
            <a:off x="1031188" y="1114603"/>
            <a:ext cx="10923572" cy="1661993"/>
          </a:xfrm>
          <a:prstGeom prst="rect">
            <a:avLst/>
          </a:prstGeom>
          <a:noFill/>
        </p:spPr>
        <p:txBody>
          <a:bodyPr wrap="square" lIns="91440" tIns="45720" rIns="91440" bIns="45720" rtlCol="0" anchor="t">
            <a:spAutoFit/>
          </a:bodyPr>
          <a:lstStyle/>
          <a:p>
            <a:pPr>
              <a:defRPr/>
            </a:pPr>
            <a:r>
              <a:rPr lang="en-US" sz="3400">
                <a:latin typeface="Roboto Light"/>
                <a:ea typeface="Roboto Light"/>
              </a:rPr>
              <a:t>A single platform</a:t>
            </a:r>
            <a:br>
              <a:rPr lang="en-US" sz="3400">
                <a:latin typeface="Roboto Light"/>
                <a:ea typeface="Roboto Light"/>
              </a:rPr>
            </a:br>
            <a:r>
              <a:rPr lang="en-US" sz="3400">
                <a:latin typeface="Roboto Light"/>
                <a:ea typeface="Roboto Light"/>
              </a:rPr>
              <a:t>spanning care</a:t>
            </a:r>
            <a:br>
              <a:rPr lang="en-US" sz="3400">
                <a:latin typeface="Roboto Light"/>
                <a:ea typeface="Roboto Light"/>
              </a:rPr>
            </a:br>
            <a:r>
              <a:rPr lang="en-US" sz="3400">
                <a:latin typeface="Roboto Light"/>
                <a:ea typeface="Roboto Light"/>
              </a:rPr>
              <a:t>settings</a:t>
            </a:r>
          </a:p>
        </p:txBody>
      </p:sp>
      <p:cxnSp>
        <p:nvCxnSpPr>
          <p:cNvPr id="50" name="Straight Connector 49">
            <a:extLst>
              <a:ext uri="{FF2B5EF4-FFF2-40B4-BE49-F238E27FC236}">
                <a16:creationId xmlns:a16="http://schemas.microsoft.com/office/drawing/2014/main" id="{DCA12F2D-6185-BC4F-BCF2-3C889B560024}"/>
              </a:ext>
            </a:extLst>
          </p:cNvPr>
          <p:cNvCxnSpPr>
            <a:cxnSpLocks/>
          </p:cNvCxnSpPr>
          <p:nvPr/>
        </p:nvCxnSpPr>
        <p:spPr>
          <a:xfrm flipH="1" flipV="1">
            <a:off x="3974553" y="304844"/>
            <a:ext cx="1301568" cy="13306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0C3B5A1D-DAE6-C546-9582-165587B148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06969" y="163184"/>
            <a:ext cx="335168" cy="335168"/>
          </a:xfrm>
          <a:prstGeom prst="rect">
            <a:avLst/>
          </a:prstGeom>
        </p:spPr>
      </p:pic>
      <p:sp>
        <p:nvSpPr>
          <p:cNvPr id="53" name="Oval 52">
            <a:extLst>
              <a:ext uri="{FF2B5EF4-FFF2-40B4-BE49-F238E27FC236}">
                <a16:creationId xmlns:a16="http://schemas.microsoft.com/office/drawing/2014/main" id="{9D8B3166-62BE-464F-90C2-D34C8B00807C}"/>
              </a:ext>
            </a:extLst>
          </p:cNvPr>
          <p:cNvSpPr/>
          <p:nvPr/>
        </p:nvSpPr>
        <p:spPr>
          <a:xfrm>
            <a:off x="9731614" y="4081053"/>
            <a:ext cx="549725" cy="54972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28C02227-231A-DF44-A359-ABE2CEB3897C}"/>
              </a:ext>
            </a:extLst>
          </p:cNvPr>
          <p:cNvGrpSpPr/>
          <p:nvPr/>
        </p:nvGrpSpPr>
        <p:grpSpPr>
          <a:xfrm>
            <a:off x="10507636" y="790998"/>
            <a:ext cx="549725" cy="549725"/>
            <a:chOff x="4799343" y="1463863"/>
            <a:chExt cx="549725" cy="549725"/>
          </a:xfrm>
        </p:grpSpPr>
        <p:sp>
          <p:nvSpPr>
            <p:cNvPr id="56" name="Oval 55">
              <a:extLst>
                <a:ext uri="{FF2B5EF4-FFF2-40B4-BE49-F238E27FC236}">
                  <a16:creationId xmlns:a16="http://schemas.microsoft.com/office/drawing/2014/main" id="{7AD13D86-B2A9-E642-9468-391FA2D3C0E7}"/>
                </a:ext>
              </a:extLst>
            </p:cNvPr>
            <p:cNvSpPr/>
            <p:nvPr/>
          </p:nvSpPr>
          <p:spPr>
            <a:xfrm>
              <a:off x="4799343" y="1463863"/>
              <a:ext cx="549725" cy="549725"/>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CFD1232-5AAA-9240-ACA0-8AE84EA0556D}"/>
                </a:ext>
              </a:extLst>
            </p:cNvPr>
            <p:cNvSpPr/>
            <p:nvPr/>
          </p:nvSpPr>
          <p:spPr>
            <a:xfrm>
              <a:off x="4951241" y="1615586"/>
              <a:ext cx="245930" cy="245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3A91B5BB-2029-3446-A5A6-02BF2D575DDE}"/>
              </a:ext>
            </a:extLst>
          </p:cNvPr>
          <p:cNvGrpSpPr/>
          <p:nvPr/>
        </p:nvGrpSpPr>
        <p:grpSpPr>
          <a:xfrm>
            <a:off x="5465294" y="5537135"/>
            <a:ext cx="549725" cy="549725"/>
            <a:chOff x="4799343" y="1463863"/>
            <a:chExt cx="549725" cy="549725"/>
          </a:xfrm>
        </p:grpSpPr>
        <p:sp>
          <p:nvSpPr>
            <p:cNvPr id="59" name="Oval 58">
              <a:extLst>
                <a:ext uri="{FF2B5EF4-FFF2-40B4-BE49-F238E27FC236}">
                  <a16:creationId xmlns:a16="http://schemas.microsoft.com/office/drawing/2014/main" id="{03F05F37-1DE1-FF44-AAAD-0A0851294DA9}"/>
                </a:ext>
              </a:extLst>
            </p:cNvPr>
            <p:cNvSpPr/>
            <p:nvPr/>
          </p:nvSpPr>
          <p:spPr>
            <a:xfrm>
              <a:off x="4799343" y="1463863"/>
              <a:ext cx="549725" cy="549725"/>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7FB92AC-16F1-DE49-96F6-9A02F66B03D3}"/>
                </a:ext>
              </a:extLst>
            </p:cNvPr>
            <p:cNvSpPr/>
            <p:nvPr/>
          </p:nvSpPr>
          <p:spPr>
            <a:xfrm>
              <a:off x="4951241" y="1615586"/>
              <a:ext cx="245930" cy="245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a:extLst>
              <a:ext uri="{FF2B5EF4-FFF2-40B4-BE49-F238E27FC236}">
                <a16:creationId xmlns:a16="http://schemas.microsoft.com/office/drawing/2014/main" id="{8A31131E-A174-B84F-86F8-D8F2211C9B49}"/>
              </a:ext>
            </a:extLst>
          </p:cNvPr>
          <p:cNvSpPr/>
          <p:nvPr/>
        </p:nvSpPr>
        <p:spPr>
          <a:xfrm>
            <a:off x="4712700" y="3749214"/>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AB96161-2A8E-C443-8F6A-A7E77B1E271F}"/>
              </a:ext>
            </a:extLst>
          </p:cNvPr>
          <p:cNvSpPr/>
          <p:nvPr/>
        </p:nvSpPr>
        <p:spPr>
          <a:xfrm>
            <a:off x="9557925" y="1989017"/>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ACB8D0B-1F92-8645-A04E-F4DB17FC04E4}"/>
              </a:ext>
            </a:extLst>
          </p:cNvPr>
          <p:cNvSpPr/>
          <p:nvPr/>
        </p:nvSpPr>
        <p:spPr>
          <a:xfrm>
            <a:off x="7357787" y="152746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6B2DABF-8339-5244-A3D4-C95D83CC7A2E}"/>
              </a:ext>
            </a:extLst>
          </p:cNvPr>
          <p:cNvSpPr/>
          <p:nvPr/>
        </p:nvSpPr>
        <p:spPr>
          <a:xfrm>
            <a:off x="6247044" y="354352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83DFA1F-02E6-4D48-8571-2EAAAC26369E}"/>
              </a:ext>
            </a:extLst>
          </p:cNvPr>
          <p:cNvSpPr/>
          <p:nvPr/>
        </p:nvSpPr>
        <p:spPr>
          <a:xfrm>
            <a:off x="11218035" y="499173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4EC76C7-8A05-3846-96A7-DAC1E7F03769}"/>
              </a:ext>
            </a:extLst>
          </p:cNvPr>
          <p:cNvSpPr/>
          <p:nvPr/>
        </p:nvSpPr>
        <p:spPr>
          <a:xfrm>
            <a:off x="7813668" y="5138271"/>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653BB47-05DC-624D-8110-22C82403BCB1}"/>
              </a:ext>
            </a:extLst>
          </p:cNvPr>
          <p:cNvSpPr/>
          <p:nvPr/>
        </p:nvSpPr>
        <p:spPr>
          <a:xfrm>
            <a:off x="11617942" y="2791498"/>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927A09D3-0FA0-5546-B1D3-E22F6A7E769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03897" y="1558491"/>
            <a:ext cx="335168" cy="335168"/>
          </a:xfrm>
          <a:prstGeom prst="rect">
            <a:avLst/>
          </a:prstGeom>
        </p:spPr>
      </p:pic>
      <p:grpSp>
        <p:nvGrpSpPr>
          <p:cNvPr id="69" name="Group 68">
            <a:extLst>
              <a:ext uri="{FF2B5EF4-FFF2-40B4-BE49-F238E27FC236}">
                <a16:creationId xmlns:a16="http://schemas.microsoft.com/office/drawing/2014/main" id="{676F1D24-843A-D64B-94BC-200A0CC286D2}"/>
              </a:ext>
            </a:extLst>
          </p:cNvPr>
          <p:cNvGrpSpPr/>
          <p:nvPr/>
        </p:nvGrpSpPr>
        <p:grpSpPr>
          <a:xfrm>
            <a:off x="5018320" y="1406025"/>
            <a:ext cx="549725" cy="549725"/>
            <a:chOff x="4799343" y="1463863"/>
            <a:chExt cx="549725" cy="549725"/>
          </a:xfrm>
        </p:grpSpPr>
        <p:sp>
          <p:nvSpPr>
            <p:cNvPr id="70" name="Oval 69">
              <a:extLst>
                <a:ext uri="{FF2B5EF4-FFF2-40B4-BE49-F238E27FC236}">
                  <a16:creationId xmlns:a16="http://schemas.microsoft.com/office/drawing/2014/main" id="{759D7534-850E-2047-952F-4846AA1BF082}"/>
                </a:ext>
              </a:extLst>
            </p:cNvPr>
            <p:cNvSpPr/>
            <p:nvPr/>
          </p:nvSpPr>
          <p:spPr>
            <a:xfrm>
              <a:off x="4799343" y="1463863"/>
              <a:ext cx="549725" cy="549725"/>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F5E57DB-003A-144E-B8AD-15472760CAC3}"/>
                </a:ext>
              </a:extLst>
            </p:cNvPr>
            <p:cNvSpPr/>
            <p:nvPr/>
          </p:nvSpPr>
          <p:spPr>
            <a:xfrm>
              <a:off x="4951241" y="1615586"/>
              <a:ext cx="245930" cy="245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Google Shape;471;p6" descr="Image">
            <a:extLst>
              <a:ext uri="{FF2B5EF4-FFF2-40B4-BE49-F238E27FC236}">
                <a16:creationId xmlns:a16="http://schemas.microsoft.com/office/drawing/2014/main" id="{DBA839FE-E599-0C4F-9F5C-2B6D0E795C6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51677" y="884488"/>
            <a:ext cx="322046" cy="313094"/>
          </a:xfrm>
          <a:prstGeom prst="rect">
            <a:avLst/>
          </a:prstGeom>
          <a:noFill/>
          <a:ln>
            <a:noFill/>
          </a:ln>
        </p:spPr>
      </p:pic>
      <p:pic>
        <p:nvPicPr>
          <p:cNvPr id="73" name="Google Shape;471;p6" descr="Image">
            <a:extLst>
              <a:ext uri="{FF2B5EF4-FFF2-40B4-BE49-F238E27FC236}">
                <a16:creationId xmlns:a16="http://schemas.microsoft.com/office/drawing/2014/main" id="{61859CB5-3AF4-F54F-965E-8963BDE835D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51740" y="4556376"/>
            <a:ext cx="322046" cy="313094"/>
          </a:xfrm>
          <a:prstGeom prst="rect">
            <a:avLst/>
          </a:prstGeom>
          <a:noFill/>
          <a:ln>
            <a:noFill/>
          </a:ln>
        </p:spPr>
      </p:pic>
      <p:pic>
        <p:nvPicPr>
          <p:cNvPr id="74" name="Google Shape;471;p6" descr="Image">
            <a:extLst>
              <a:ext uri="{FF2B5EF4-FFF2-40B4-BE49-F238E27FC236}">
                <a16:creationId xmlns:a16="http://schemas.microsoft.com/office/drawing/2014/main" id="{910F2F2A-3056-FA41-B86C-7F0A7F49DF0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095352" y="1798888"/>
            <a:ext cx="322046" cy="313094"/>
          </a:xfrm>
          <a:prstGeom prst="rect">
            <a:avLst/>
          </a:prstGeom>
          <a:noFill/>
          <a:ln>
            <a:noFill/>
          </a:ln>
        </p:spPr>
      </p:pic>
      <p:pic>
        <p:nvPicPr>
          <p:cNvPr id="75" name="Google Shape;471;p6" descr="Image">
            <a:extLst>
              <a:ext uri="{FF2B5EF4-FFF2-40B4-BE49-F238E27FC236}">
                <a16:creationId xmlns:a16="http://schemas.microsoft.com/office/drawing/2014/main" id="{D0118730-4A8D-0942-A1C0-3306E27779F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80890" y="5327900"/>
            <a:ext cx="322046" cy="313094"/>
          </a:xfrm>
          <a:prstGeom prst="rect">
            <a:avLst/>
          </a:prstGeom>
          <a:noFill/>
          <a:ln>
            <a:noFill/>
          </a:ln>
        </p:spPr>
      </p:pic>
      <p:cxnSp>
        <p:nvCxnSpPr>
          <p:cNvPr id="76" name="Straight Connector 75">
            <a:extLst>
              <a:ext uri="{FF2B5EF4-FFF2-40B4-BE49-F238E27FC236}">
                <a16:creationId xmlns:a16="http://schemas.microsoft.com/office/drawing/2014/main" id="{BFB98950-BFAA-6E4F-BB52-E09150EAA2AD}"/>
              </a:ext>
            </a:extLst>
          </p:cNvPr>
          <p:cNvCxnSpPr/>
          <p:nvPr/>
        </p:nvCxnSpPr>
        <p:spPr>
          <a:xfrm>
            <a:off x="1202525" y="3114820"/>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9A0BCB0-29D9-E740-8B0E-AFA3C1971F45}"/>
              </a:ext>
            </a:extLst>
          </p:cNvPr>
          <p:cNvCxnSpPr/>
          <p:nvPr/>
        </p:nvCxnSpPr>
        <p:spPr>
          <a:xfrm>
            <a:off x="1224756" y="3960031"/>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6FEA788-2BFD-8A43-A7C0-A308FB3F3B0E}"/>
              </a:ext>
            </a:extLst>
          </p:cNvPr>
          <p:cNvCxnSpPr/>
          <p:nvPr/>
        </p:nvCxnSpPr>
        <p:spPr>
          <a:xfrm>
            <a:off x="1209786" y="4811267"/>
            <a:ext cx="0" cy="323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6D58812-D7B2-1443-912C-50B8AEBC446A}"/>
              </a:ext>
            </a:extLst>
          </p:cNvPr>
          <p:cNvSpPr txBox="1"/>
          <p:nvPr/>
        </p:nvSpPr>
        <p:spPr>
          <a:xfrm>
            <a:off x="1318899" y="3018290"/>
            <a:ext cx="4023673" cy="707886"/>
          </a:xfrm>
          <a:prstGeom prst="rect">
            <a:avLst/>
          </a:prstGeom>
          <a:noFill/>
        </p:spPr>
        <p:txBody>
          <a:bodyPr wrap="square" rtlCol="0">
            <a:spAutoFit/>
          </a:bodyPr>
          <a:lstStyle/>
          <a:p>
            <a:pPr lvl="0">
              <a:spcBef>
                <a:spcPts val="800"/>
              </a:spcBef>
              <a:spcAft>
                <a:spcPts val="600"/>
              </a:spcAft>
              <a:defRPr/>
            </a:pPr>
            <a:r>
              <a:rPr lang="en-US" sz="2000">
                <a:latin typeface="Roboto Light" panose="02000000000000000000" pitchFamily="2" charset="0"/>
                <a:ea typeface="Roboto Light" panose="02000000000000000000" pitchFamily="2" charset="0"/>
              </a:rPr>
              <a:t>Care transitions</a:t>
            </a:r>
            <a:br>
              <a:rPr lang="en-US" sz="2000">
                <a:latin typeface="Roboto Light" panose="02000000000000000000" pitchFamily="2" charset="0"/>
                <a:ea typeface="Roboto Light" panose="02000000000000000000" pitchFamily="2" charset="0"/>
              </a:rPr>
            </a:br>
            <a:r>
              <a:rPr lang="en-US" sz="2000" b="1">
                <a:solidFill>
                  <a:schemeClr val="accent2"/>
                </a:solidFill>
                <a:latin typeface="Roboto Light" panose="02000000000000000000" pitchFamily="2" charset="0"/>
                <a:ea typeface="Roboto Light" panose="02000000000000000000" pitchFamily="2" charset="0"/>
              </a:rPr>
              <a:t>between visits</a:t>
            </a:r>
          </a:p>
        </p:txBody>
      </p:sp>
      <p:sp>
        <p:nvSpPr>
          <p:cNvPr id="80" name="TextBox 79">
            <a:extLst>
              <a:ext uri="{FF2B5EF4-FFF2-40B4-BE49-F238E27FC236}">
                <a16:creationId xmlns:a16="http://schemas.microsoft.com/office/drawing/2014/main" id="{1031C38E-B76B-034D-9AC6-D976275BBAED}"/>
              </a:ext>
            </a:extLst>
          </p:cNvPr>
          <p:cNvSpPr txBox="1"/>
          <p:nvPr/>
        </p:nvSpPr>
        <p:spPr>
          <a:xfrm>
            <a:off x="1318899" y="3856490"/>
            <a:ext cx="4023673" cy="707886"/>
          </a:xfrm>
          <a:prstGeom prst="rect">
            <a:avLst/>
          </a:prstGeom>
          <a:noFill/>
        </p:spPr>
        <p:txBody>
          <a:bodyPr wrap="square" rtlCol="0">
            <a:spAutoFit/>
          </a:bodyPr>
          <a:lstStyle/>
          <a:p>
            <a:pPr lvl="0">
              <a:spcBef>
                <a:spcPts val="800"/>
              </a:spcBef>
              <a:spcAft>
                <a:spcPts val="600"/>
              </a:spcAft>
              <a:defRPr/>
            </a:pPr>
            <a:r>
              <a:rPr lang="en-US" sz="2000">
                <a:latin typeface="Roboto Light" panose="02000000000000000000" pitchFamily="2" charset="0"/>
                <a:ea typeface="Roboto Light" panose="02000000000000000000" pitchFamily="2" charset="0"/>
              </a:rPr>
              <a:t>Patient management</a:t>
            </a:r>
            <a:br>
              <a:rPr lang="en-US" sz="2000">
                <a:latin typeface="Roboto Light" panose="02000000000000000000" pitchFamily="2" charset="0"/>
                <a:ea typeface="Roboto Light" panose="02000000000000000000" pitchFamily="2" charset="0"/>
              </a:rPr>
            </a:br>
            <a:r>
              <a:rPr lang="en-US" sz="2000" b="1">
                <a:solidFill>
                  <a:schemeClr val="accent2"/>
                </a:solidFill>
                <a:latin typeface="Roboto Light" panose="02000000000000000000" pitchFamily="2" charset="0"/>
                <a:ea typeface="Roboto Light" panose="02000000000000000000" pitchFamily="2" charset="0"/>
              </a:rPr>
              <a:t>within visits</a:t>
            </a:r>
          </a:p>
        </p:txBody>
      </p:sp>
      <p:sp>
        <p:nvSpPr>
          <p:cNvPr id="81" name="TextBox 80">
            <a:extLst>
              <a:ext uri="{FF2B5EF4-FFF2-40B4-BE49-F238E27FC236}">
                <a16:creationId xmlns:a16="http://schemas.microsoft.com/office/drawing/2014/main" id="{A326AB36-6CBC-3048-AA65-F8CA8FE13C07}"/>
              </a:ext>
            </a:extLst>
          </p:cNvPr>
          <p:cNvSpPr txBox="1"/>
          <p:nvPr/>
        </p:nvSpPr>
        <p:spPr>
          <a:xfrm>
            <a:off x="1318899" y="4698333"/>
            <a:ext cx="4023673" cy="707886"/>
          </a:xfrm>
          <a:prstGeom prst="rect">
            <a:avLst/>
          </a:prstGeom>
          <a:noFill/>
        </p:spPr>
        <p:txBody>
          <a:bodyPr wrap="square" rtlCol="0">
            <a:spAutoFit/>
          </a:bodyPr>
          <a:lstStyle/>
          <a:p>
            <a:pPr lvl="0">
              <a:spcBef>
                <a:spcPts val="800"/>
              </a:spcBef>
              <a:spcAft>
                <a:spcPts val="600"/>
              </a:spcAft>
              <a:defRPr/>
            </a:pPr>
            <a:r>
              <a:rPr lang="en-US" sz="2000">
                <a:latin typeface="Roboto Light" panose="02000000000000000000" pitchFamily="2" charset="0"/>
                <a:ea typeface="Roboto Light" panose="02000000000000000000" pitchFamily="2" charset="0"/>
              </a:rPr>
              <a:t>Network optimization</a:t>
            </a:r>
            <a:br>
              <a:rPr lang="en-US" sz="2000">
                <a:latin typeface="Roboto Light" panose="02000000000000000000" pitchFamily="2" charset="0"/>
                <a:ea typeface="Roboto Light" panose="02000000000000000000" pitchFamily="2" charset="0"/>
              </a:rPr>
            </a:br>
            <a:r>
              <a:rPr lang="en-US" sz="2000" b="1">
                <a:solidFill>
                  <a:schemeClr val="accent2"/>
                </a:solidFill>
                <a:latin typeface="Roboto Light" panose="02000000000000000000" pitchFamily="2" charset="0"/>
                <a:ea typeface="Roboto Light" panose="02000000000000000000" pitchFamily="2" charset="0"/>
              </a:rPr>
              <a:t>across visits</a:t>
            </a:r>
          </a:p>
        </p:txBody>
      </p:sp>
      <p:sp>
        <p:nvSpPr>
          <p:cNvPr id="82" name="Oval 81">
            <a:extLst>
              <a:ext uri="{FF2B5EF4-FFF2-40B4-BE49-F238E27FC236}">
                <a16:creationId xmlns:a16="http://schemas.microsoft.com/office/drawing/2014/main" id="{4DB43A50-2B08-3D45-8E9F-57C0B1940669}"/>
              </a:ext>
            </a:extLst>
          </p:cNvPr>
          <p:cNvSpPr/>
          <p:nvPr/>
        </p:nvSpPr>
        <p:spPr>
          <a:xfrm rot="16200000">
            <a:off x="9883985" y="4232950"/>
            <a:ext cx="245930" cy="245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648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95FAD04-7ED8-1247-BA2C-6C3088F9A974}"/>
              </a:ext>
            </a:extLst>
          </p:cNvPr>
          <p:cNvSpPr/>
          <p:nvPr/>
        </p:nvSpPr>
        <p:spPr>
          <a:xfrm>
            <a:off x="1348162" y="2314381"/>
            <a:ext cx="858983" cy="8589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03C2E0-00F5-D24B-944F-ACC1FD7EF28A}"/>
              </a:ext>
            </a:extLst>
          </p:cNvPr>
          <p:cNvSpPr txBox="1"/>
          <p:nvPr/>
        </p:nvSpPr>
        <p:spPr>
          <a:xfrm>
            <a:off x="592167" y="1193743"/>
            <a:ext cx="11406170" cy="707886"/>
          </a:xfrm>
          <a:prstGeom prst="rect">
            <a:avLst/>
          </a:prstGeom>
          <a:noFill/>
        </p:spPr>
        <p:txBody>
          <a:bodyPr wrap="square" lIns="91440" tIns="45720" rIns="91440" bIns="45720" rtlCol="0" anchor="t">
            <a:spAutoFit/>
          </a:bodyPr>
          <a:lstStyle/>
          <a:p>
            <a:pPr>
              <a:defRPr/>
            </a:pPr>
            <a:r>
              <a:rPr lang="en-US" sz="2000">
                <a:latin typeface="Roboto Light"/>
                <a:ea typeface="Roboto Light"/>
              </a:rPr>
              <a:t>The only one who can provide this capability set, with </a:t>
            </a:r>
            <a:r>
              <a:rPr lang="en-US" sz="2000" b="1">
                <a:solidFill>
                  <a:schemeClr val="accent2"/>
                </a:solidFill>
                <a:latin typeface="Roboto Light"/>
                <a:ea typeface="Roboto Light"/>
              </a:rPr>
              <a:t>unparalleled </a:t>
            </a:r>
          </a:p>
          <a:p>
            <a:pPr>
              <a:defRPr/>
            </a:pPr>
            <a:r>
              <a:rPr lang="en-US" sz="2000">
                <a:latin typeface="Roboto Light"/>
                <a:ea typeface="Roboto Light"/>
              </a:rPr>
              <a:t>market </a:t>
            </a:r>
            <a:r>
              <a:rPr lang="en-US" sz="2000" b="1">
                <a:solidFill>
                  <a:schemeClr val="accent2"/>
                </a:solidFill>
                <a:latin typeface="Roboto Light"/>
                <a:ea typeface="Roboto Light"/>
              </a:rPr>
              <a:t>leadership</a:t>
            </a:r>
            <a:r>
              <a:rPr lang="en-US" sz="2000">
                <a:latin typeface="Roboto Light"/>
                <a:ea typeface="Roboto Light"/>
              </a:rPr>
              <a:t> built to deliver </a:t>
            </a:r>
            <a:r>
              <a:rPr lang="en-US" sz="2000" b="1">
                <a:solidFill>
                  <a:schemeClr val="accent2"/>
                </a:solidFill>
                <a:latin typeface="Roboto Light"/>
                <a:ea typeface="Roboto Light"/>
              </a:rPr>
              <a:t>results</a:t>
            </a:r>
            <a:endParaRPr lang="en-US" sz="2000" b="1">
              <a:solidFill>
                <a:schemeClr val="accent2"/>
              </a:solidFill>
            </a:endParaRPr>
          </a:p>
        </p:txBody>
      </p:sp>
      <p:pic>
        <p:nvPicPr>
          <p:cNvPr id="13" name="Graphic 12">
            <a:extLst>
              <a:ext uri="{FF2B5EF4-FFF2-40B4-BE49-F238E27FC236}">
                <a16:creationId xmlns:a16="http://schemas.microsoft.com/office/drawing/2014/main" id="{A1C41315-3133-2C44-B80E-3E56DE273C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7153" y="2550864"/>
            <a:ext cx="381000" cy="381000"/>
          </a:xfrm>
          <a:prstGeom prst="rect">
            <a:avLst/>
          </a:prstGeom>
        </p:spPr>
      </p:pic>
      <p:sp>
        <p:nvSpPr>
          <p:cNvPr id="15" name="Oval 14">
            <a:extLst>
              <a:ext uri="{FF2B5EF4-FFF2-40B4-BE49-F238E27FC236}">
                <a16:creationId xmlns:a16="http://schemas.microsoft.com/office/drawing/2014/main" id="{ACBCA1A3-6A9F-8B49-87AB-56FB314B6A5B}"/>
              </a:ext>
            </a:extLst>
          </p:cNvPr>
          <p:cNvSpPr/>
          <p:nvPr/>
        </p:nvSpPr>
        <p:spPr>
          <a:xfrm>
            <a:off x="1348162" y="3654888"/>
            <a:ext cx="858983" cy="8589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51E87-FF34-5B41-9956-F21F95FA25DD}"/>
              </a:ext>
            </a:extLst>
          </p:cNvPr>
          <p:cNvSpPr/>
          <p:nvPr/>
        </p:nvSpPr>
        <p:spPr>
          <a:xfrm>
            <a:off x="1348162" y="4995784"/>
            <a:ext cx="858983" cy="8589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04AA248-CD2F-CA4F-A16B-90760C11123B}"/>
              </a:ext>
            </a:extLst>
          </p:cNvPr>
          <p:cNvSpPr txBox="1"/>
          <p:nvPr/>
        </p:nvSpPr>
        <p:spPr>
          <a:xfrm>
            <a:off x="2471330" y="2435386"/>
            <a:ext cx="2736158" cy="646331"/>
          </a:xfrm>
          <a:prstGeom prst="rect">
            <a:avLst/>
          </a:prstGeom>
          <a:noFill/>
        </p:spPr>
        <p:txBody>
          <a:bodyPr wrap="square" lIns="91440" tIns="45720" rIns="91440" bIns="45720" rtlCol="0" anchor="t">
            <a:spAutoFit/>
          </a:bodyPr>
          <a:lstStyle/>
          <a:p>
            <a:r>
              <a:rPr lang="en-US" b="1">
                <a:latin typeface="Roboto Light"/>
                <a:ea typeface="Roboto Light"/>
              </a:rPr>
              <a:t>Unmatched network scale &amp; activation</a:t>
            </a:r>
            <a:endParaRPr lang="en-US" b="1">
              <a:latin typeface="Roboto Light" panose="02000000000000000000" pitchFamily="2" charset="0"/>
              <a:ea typeface="Roboto Light" panose="02000000000000000000" pitchFamily="2" charset="0"/>
            </a:endParaRPr>
          </a:p>
        </p:txBody>
      </p:sp>
      <p:sp>
        <p:nvSpPr>
          <p:cNvPr id="20" name="TextBox 19">
            <a:extLst>
              <a:ext uri="{FF2B5EF4-FFF2-40B4-BE49-F238E27FC236}">
                <a16:creationId xmlns:a16="http://schemas.microsoft.com/office/drawing/2014/main" id="{F9BCCD76-D7EE-134B-B945-A8120472106D}"/>
              </a:ext>
            </a:extLst>
          </p:cNvPr>
          <p:cNvSpPr txBox="1"/>
          <p:nvPr/>
        </p:nvSpPr>
        <p:spPr>
          <a:xfrm>
            <a:off x="2471329" y="3759176"/>
            <a:ext cx="2358204" cy="646331"/>
          </a:xfrm>
          <a:prstGeom prst="rect">
            <a:avLst/>
          </a:prstGeom>
          <a:noFill/>
        </p:spPr>
        <p:txBody>
          <a:bodyPr wrap="square" lIns="91440" tIns="45720" rIns="91440" bIns="45720" rtlCol="0" anchor="t">
            <a:spAutoFit/>
          </a:bodyPr>
          <a:lstStyle/>
          <a:p>
            <a:r>
              <a:rPr lang="en-US" b="1">
                <a:latin typeface="Roboto Light"/>
                <a:ea typeface="Roboto Light"/>
              </a:rPr>
              <a:t>Most advanced data &amp; analytics</a:t>
            </a:r>
            <a:endParaRPr lang="en-US" b="1">
              <a:latin typeface="Roboto Light" panose="02000000000000000000" pitchFamily="2" charset="0"/>
              <a:ea typeface="Roboto Light" panose="02000000000000000000" pitchFamily="2" charset="0"/>
            </a:endParaRPr>
          </a:p>
        </p:txBody>
      </p:sp>
      <p:sp>
        <p:nvSpPr>
          <p:cNvPr id="21" name="TextBox 20">
            <a:extLst>
              <a:ext uri="{FF2B5EF4-FFF2-40B4-BE49-F238E27FC236}">
                <a16:creationId xmlns:a16="http://schemas.microsoft.com/office/drawing/2014/main" id="{6F12BB43-C599-E349-8CBE-06CD5C4C5416}"/>
              </a:ext>
            </a:extLst>
          </p:cNvPr>
          <p:cNvSpPr txBox="1"/>
          <p:nvPr/>
        </p:nvSpPr>
        <p:spPr>
          <a:xfrm>
            <a:off x="2471329" y="5099074"/>
            <a:ext cx="2358201" cy="646331"/>
          </a:xfrm>
          <a:prstGeom prst="rect">
            <a:avLst/>
          </a:prstGeom>
          <a:noFill/>
        </p:spPr>
        <p:txBody>
          <a:bodyPr wrap="square" rtlCol="0">
            <a:spAutoFit/>
          </a:bodyPr>
          <a:lstStyle/>
          <a:p>
            <a:r>
              <a:rPr lang="en-US" b="1">
                <a:latin typeface="Roboto Light" panose="02000000000000000000" pitchFamily="2" charset="0"/>
                <a:ea typeface="Roboto Light" panose="02000000000000000000" pitchFamily="2" charset="0"/>
              </a:rPr>
              <a:t>Most integrated workflow</a:t>
            </a:r>
          </a:p>
        </p:txBody>
      </p:sp>
      <p:pic>
        <p:nvPicPr>
          <p:cNvPr id="22" name="Graphic 21">
            <a:extLst>
              <a:ext uri="{FF2B5EF4-FFF2-40B4-BE49-F238E27FC236}">
                <a16:creationId xmlns:a16="http://schemas.microsoft.com/office/drawing/2014/main" id="{18BB16C6-4AA8-3E41-9239-930C82C9A2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2888" y="3847577"/>
            <a:ext cx="469530" cy="469530"/>
          </a:xfrm>
          <a:prstGeom prst="rect">
            <a:avLst/>
          </a:prstGeom>
        </p:spPr>
      </p:pic>
      <p:pic>
        <p:nvPicPr>
          <p:cNvPr id="23" name="Graphic 22">
            <a:extLst>
              <a:ext uri="{FF2B5EF4-FFF2-40B4-BE49-F238E27FC236}">
                <a16:creationId xmlns:a16="http://schemas.microsoft.com/office/drawing/2014/main" id="{14E8B325-CE67-AB4A-8D7C-1CE12E5A2C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0162" y="5214750"/>
            <a:ext cx="414981" cy="414981"/>
          </a:xfrm>
          <a:prstGeom prst="rect">
            <a:avLst/>
          </a:prstGeom>
        </p:spPr>
      </p:pic>
      <p:sp>
        <p:nvSpPr>
          <p:cNvPr id="24" name="TextBox 23">
            <a:extLst>
              <a:ext uri="{FF2B5EF4-FFF2-40B4-BE49-F238E27FC236}">
                <a16:creationId xmlns:a16="http://schemas.microsoft.com/office/drawing/2014/main" id="{67D1F482-65CA-5249-A847-037F26196769}"/>
              </a:ext>
            </a:extLst>
          </p:cNvPr>
          <p:cNvSpPr txBox="1"/>
          <p:nvPr/>
        </p:nvSpPr>
        <p:spPr>
          <a:xfrm>
            <a:off x="5207489" y="2274968"/>
            <a:ext cx="6050944" cy="938719"/>
          </a:xfrm>
          <a:prstGeom prst="rect">
            <a:avLst/>
          </a:prstGeom>
          <a:noFill/>
        </p:spPr>
        <p:txBody>
          <a:bodyPr wrap="square" lIns="91440" tIns="45720" rIns="91440" bIns="45720" rtlCol="0" anchor="t">
            <a:spAutoFit/>
          </a:bodyPr>
          <a:lstStyle/>
          <a:p>
            <a:pPr>
              <a:lnSpc>
                <a:spcPts val="2220"/>
              </a:lnSpc>
              <a:buClr>
                <a:srgbClr val="97CC00"/>
              </a:buClr>
              <a:defRPr/>
            </a:pPr>
            <a:r>
              <a:rPr lang="en-CA" sz="1600">
                <a:latin typeface="Roboto Light"/>
                <a:ea typeface="Roboto Light"/>
              </a:rPr>
              <a:t>#1 in post-acute network coverage with 70% market share across 22,000+ skilled nursing and long-term care facilities, and 3,000+ hospitals. Active today.</a:t>
            </a:r>
            <a:endParaRPr lang="en-CA" sz="1600">
              <a:latin typeface="Roboto Light" panose="02000000000000000000" pitchFamily="2" charset="0"/>
              <a:ea typeface="Roboto Light" panose="02000000000000000000" pitchFamily="2" charset="0"/>
            </a:endParaRPr>
          </a:p>
        </p:txBody>
      </p:sp>
      <p:cxnSp>
        <p:nvCxnSpPr>
          <p:cNvPr id="26" name="Straight Connector 25">
            <a:extLst>
              <a:ext uri="{FF2B5EF4-FFF2-40B4-BE49-F238E27FC236}">
                <a16:creationId xmlns:a16="http://schemas.microsoft.com/office/drawing/2014/main" id="{DE972365-9A94-3043-9D67-1CA80FA1940E}"/>
              </a:ext>
            </a:extLst>
          </p:cNvPr>
          <p:cNvCxnSpPr/>
          <p:nvPr/>
        </p:nvCxnSpPr>
        <p:spPr>
          <a:xfrm>
            <a:off x="4943303" y="2327519"/>
            <a:ext cx="0" cy="831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3044FE2-6D29-4894-9662-EFB961B1B56A}"/>
              </a:ext>
            </a:extLst>
          </p:cNvPr>
          <p:cNvCxnSpPr>
            <a:cxnSpLocks/>
          </p:cNvCxnSpPr>
          <p:nvPr/>
        </p:nvCxnSpPr>
        <p:spPr>
          <a:xfrm>
            <a:off x="4943302" y="3668026"/>
            <a:ext cx="0" cy="831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81EBD25-C2C9-4965-83A5-FEE7B38A9C52}"/>
              </a:ext>
            </a:extLst>
          </p:cNvPr>
          <p:cNvSpPr txBox="1"/>
          <p:nvPr/>
        </p:nvSpPr>
        <p:spPr>
          <a:xfrm>
            <a:off x="5207488" y="4956371"/>
            <a:ext cx="6050944" cy="643766"/>
          </a:xfrm>
          <a:prstGeom prst="rect">
            <a:avLst/>
          </a:prstGeom>
          <a:noFill/>
        </p:spPr>
        <p:txBody>
          <a:bodyPr wrap="square" lIns="91440" tIns="45720" rIns="91440" bIns="45720" rtlCol="0" anchor="t">
            <a:spAutoFit/>
          </a:bodyPr>
          <a:lstStyle/>
          <a:p>
            <a:pPr>
              <a:lnSpc>
                <a:spcPts val="2220"/>
              </a:lnSpc>
              <a:defRPr/>
            </a:pPr>
            <a:r>
              <a:rPr lang="en-CA" sz="1600">
                <a:latin typeface="Roboto Light"/>
                <a:ea typeface="Roboto Light"/>
              </a:rPr>
              <a:t>#1 Best in KLAS ranked with full point-of-care support of seamless workflow automation and delivery</a:t>
            </a:r>
          </a:p>
        </p:txBody>
      </p:sp>
      <p:cxnSp>
        <p:nvCxnSpPr>
          <p:cNvPr id="34" name="Straight Connector 33">
            <a:extLst>
              <a:ext uri="{FF2B5EF4-FFF2-40B4-BE49-F238E27FC236}">
                <a16:creationId xmlns:a16="http://schemas.microsoft.com/office/drawing/2014/main" id="{7016E983-9B2D-4BDE-9E33-294A78E97D48}"/>
              </a:ext>
            </a:extLst>
          </p:cNvPr>
          <p:cNvCxnSpPr>
            <a:cxnSpLocks/>
          </p:cNvCxnSpPr>
          <p:nvPr/>
        </p:nvCxnSpPr>
        <p:spPr>
          <a:xfrm>
            <a:off x="4943302" y="5008922"/>
            <a:ext cx="0" cy="83142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BD324-B338-4A28-97DC-54C1060097F7}"/>
              </a:ext>
            </a:extLst>
          </p:cNvPr>
          <p:cNvSpPr txBox="1"/>
          <p:nvPr/>
        </p:nvSpPr>
        <p:spPr>
          <a:xfrm>
            <a:off x="5207488" y="3615474"/>
            <a:ext cx="6050944" cy="938719"/>
          </a:xfrm>
          <a:prstGeom prst="rect">
            <a:avLst/>
          </a:prstGeom>
          <a:noFill/>
        </p:spPr>
        <p:txBody>
          <a:bodyPr wrap="square" lIns="91440" tIns="45720" rIns="91440" bIns="45720" rtlCol="0" anchor="t">
            <a:spAutoFit/>
          </a:bodyPr>
          <a:lstStyle/>
          <a:p>
            <a:pPr>
              <a:lnSpc>
                <a:spcPts val="2220"/>
              </a:lnSpc>
              <a:defRPr/>
            </a:pPr>
            <a:r>
              <a:rPr lang="en-CA" sz="1600">
                <a:latin typeface="Roboto Light"/>
                <a:ea typeface="Roboto Light"/>
              </a:rPr>
              <a:t>Full chart-level data as the system of record with real-time data access, exchange, and deep-learning based analytics based on cross-continuum insights</a:t>
            </a:r>
            <a:endParaRPr lang="en-US" sz="1600"/>
          </a:p>
        </p:txBody>
      </p:sp>
      <p:pic>
        <p:nvPicPr>
          <p:cNvPr id="18" name="Picture 17">
            <a:extLst>
              <a:ext uri="{FF2B5EF4-FFF2-40B4-BE49-F238E27FC236}">
                <a16:creationId xmlns:a16="http://schemas.microsoft.com/office/drawing/2014/main" id="{E6BC9C34-A71A-794D-BD82-9E46AA45F916}"/>
              </a:ext>
            </a:extLst>
          </p:cNvPr>
          <p:cNvPicPr>
            <a:picLocks noChangeAspect="1"/>
          </p:cNvPicPr>
          <p:nvPr/>
        </p:nvPicPr>
        <p:blipFill>
          <a:blip r:embed="rId9"/>
          <a:stretch>
            <a:fillRect/>
          </a:stretch>
        </p:blipFill>
        <p:spPr>
          <a:xfrm>
            <a:off x="689703" y="687288"/>
            <a:ext cx="2609270" cy="315945"/>
          </a:xfrm>
          <a:prstGeom prst="rect">
            <a:avLst/>
          </a:prstGeom>
        </p:spPr>
      </p:pic>
    </p:spTree>
    <p:extLst>
      <p:ext uri="{BB962C8B-B14F-4D97-AF65-F5344CB8AC3E}">
        <p14:creationId xmlns:p14="http://schemas.microsoft.com/office/powerpoint/2010/main" val="1145210951"/>
      </p:ext>
    </p:extLst>
  </p:cSld>
  <p:clrMapOvr>
    <a:masterClrMapping/>
  </p:clrMapOvr>
</p:sld>
</file>

<file path=ppt/theme/theme1.xml><?xml version="1.0" encoding="utf-8"?>
<a:theme xmlns:a="http://schemas.openxmlformats.org/drawingml/2006/main" name="1_Office Theme">
  <a:themeElements>
    <a:clrScheme name="PointCickCare palette 2019">
      <a:dk1>
        <a:srgbClr val="404041"/>
      </a:dk1>
      <a:lt1>
        <a:srgbClr val="FFFFFF"/>
      </a:lt1>
      <a:dk2>
        <a:srgbClr val="58595B"/>
      </a:dk2>
      <a:lt2>
        <a:srgbClr val="E7E6E6"/>
      </a:lt2>
      <a:accent1>
        <a:srgbClr val="97CC00"/>
      </a:accent1>
      <a:accent2>
        <a:srgbClr val="198BDA"/>
      </a:accent2>
      <a:accent3>
        <a:srgbClr val="B14AED"/>
      </a:accent3>
      <a:accent4>
        <a:srgbClr val="FF9F02"/>
      </a:accent4>
      <a:accent5>
        <a:srgbClr val="353431"/>
      </a:accent5>
      <a:accent6>
        <a:srgbClr val="C0C0C0"/>
      </a:accent6>
      <a:hlink>
        <a:srgbClr val="97CB03"/>
      </a:hlink>
      <a:folHlink>
        <a:srgbClr val="FF9F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371069E25E1C4DA556E46B81E5C9F9" ma:contentTypeVersion="13" ma:contentTypeDescription="Create a new document." ma:contentTypeScope="" ma:versionID="7ae8d76e83f8015aff181bd69cde65fa">
  <xsd:schema xmlns:xsd="http://www.w3.org/2001/XMLSchema" xmlns:xs="http://www.w3.org/2001/XMLSchema" xmlns:p="http://schemas.microsoft.com/office/2006/metadata/properties" xmlns:ns2="d51889d4-f303-4336-9899-43576c80d593" xmlns:ns3="47df1ebf-b685-4fe3-950a-b17ee387776f" targetNamespace="http://schemas.microsoft.com/office/2006/metadata/properties" ma:root="true" ma:fieldsID="4db53397c75f90e3f966b4d4fe17776b" ns2:_="" ns3:_="">
    <xsd:import namespace="d51889d4-f303-4336-9899-43576c80d593"/>
    <xsd:import namespace="47df1ebf-b685-4fe3-950a-b17ee38777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EventHashCode" minOccurs="0"/>
                <xsd:element ref="ns2:MediaServiceGenerationTime" minOccurs="0"/>
                <xsd:element ref="ns2:MediaServiceOCR" minOccurs="0"/>
                <xsd:element ref="ns2:MediaServiceLocation" minOccurs="0"/>
                <xsd:element ref="ns2:MediaServiceAutoKeyPoints" minOccurs="0"/>
                <xsd:element ref="ns2:MediaServiceKeyPoint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1889d4-f303-4336-9899-43576c80d59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df1ebf-b685-4fe3-950a-b17ee387776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d51889d4-f303-4336-9899-43576c80d593" xsi:nil="true"/>
    <SharedWithUsers xmlns="47df1ebf-b685-4fe3-950a-b17ee387776f">
      <UserInfo>
        <DisplayName>Harinder Mundh</DisplayName>
        <AccountId>1613</AccountId>
        <AccountType/>
      </UserInfo>
      <UserInfo>
        <DisplayName>Trevor Hammond</DisplayName>
        <AccountId>1625</AccountId>
        <AccountType/>
      </UserInfo>
      <UserInfo>
        <DisplayName>Michelle Rodrigues</DisplayName>
        <AccountId>674</AccountId>
        <AccountType/>
      </UserInfo>
    </SharedWithUsers>
  </documentManagement>
</p:properties>
</file>

<file path=customXml/itemProps1.xml><?xml version="1.0" encoding="utf-8"?>
<ds:datastoreItem xmlns:ds="http://schemas.openxmlformats.org/officeDocument/2006/customXml" ds:itemID="{41E8D11F-CD79-4C3A-8066-6F87E4A54A47}">
  <ds:schemaRefs>
    <ds:schemaRef ds:uri="47df1ebf-b685-4fe3-950a-b17ee387776f"/>
    <ds:schemaRef ds:uri="d51889d4-f303-4336-9899-43576c80d5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D62570-CF56-40EA-8036-6A6273AE7BC8}">
  <ds:schemaRefs>
    <ds:schemaRef ds:uri="http://schemas.microsoft.com/sharepoint/v3/contenttype/forms"/>
  </ds:schemaRefs>
</ds:datastoreItem>
</file>

<file path=customXml/itemProps3.xml><?xml version="1.0" encoding="utf-8"?>
<ds:datastoreItem xmlns:ds="http://schemas.openxmlformats.org/officeDocument/2006/customXml" ds:itemID="{E3FF5D7F-390E-4A9B-9433-A859B5D9EF0B}">
  <ds:schemaRefs>
    <ds:schemaRef ds:uri="47df1ebf-b685-4fe3-950a-b17ee387776f"/>
    <ds:schemaRef ds:uri="d51889d4-f303-4336-9899-43576c80d5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4709</Words>
  <Application>Microsoft Office PowerPoint</Application>
  <PresentationFormat>Widescreen</PresentationFormat>
  <Paragraphs>428</Paragraphs>
  <Slides>23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Arial,Sans-Serif</vt:lpstr>
      <vt:lpstr>Calibri</vt:lpstr>
      <vt:lpstr>Calibri Light</vt:lpstr>
      <vt:lpstr>Roboto</vt:lpstr>
      <vt:lpstr>Roboto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 Burns</dc:creator>
  <cp:keywords/>
  <dc:description/>
  <cp:lastModifiedBy>Dara Burke</cp:lastModifiedBy>
  <cp:revision>2</cp:revision>
  <dcterms:created xsi:type="dcterms:W3CDTF">2021-03-28T20:19:44Z</dcterms:created>
  <dcterms:modified xsi:type="dcterms:W3CDTF">2021-05-20T17:50:20Z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0x01010095371069E25E1C4DA556E46B81E5C9F9</vt:lpwstr>
  </property>
</Properties>
</file>